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8"/>
  </p:notesMasterIdLst>
  <p:sldIdLst>
    <p:sldId id="258" r:id="rId3"/>
    <p:sldId id="262" r:id="rId4"/>
    <p:sldId id="263" r:id="rId5"/>
    <p:sldId id="318" r:id="rId6"/>
    <p:sldId id="264" r:id="rId7"/>
    <p:sldId id="319" r:id="rId8"/>
    <p:sldId id="320" r:id="rId9"/>
    <p:sldId id="321" r:id="rId10"/>
    <p:sldId id="325" r:id="rId11"/>
    <p:sldId id="326" r:id="rId12"/>
    <p:sldId id="322" r:id="rId13"/>
    <p:sldId id="323" r:id="rId14"/>
    <p:sldId id="324" r:id="rId15"/>
    <p:sldId id="328" r:id="rId16"/>
    <p:sldId id="327" r:id="rId17"/>
    <p:sldId id="329" r:id="rId18"/>
    <p:sldId id="330" r:id="rId19"/>
    <p:sldId id="331" r:id="rId20"/>
    <p:sldId id="332" r:id="rId21"/>
    <p:sldId id="265" r:id="rId22"/>
    <p:sldId id="333" r:id="rId23"/>
    <p:sldId id="334" r:id="rId24"/>
    <p:sldId id="335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352" r:id="rId42"/>
    <p:sldId id="354" r:id="rId43"/>
    <p:sldId id="355" r:id="rId44"/>
    <p:sldId id="356" r:id="rId45"/>
    <p:sldId id="357" r:id="rId46"/>
    <p:sldId id="358" r:id="rId4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E1B2C"/>
    <a:srgbClr val="3366A6"/>
    <a:srgbClr val="5D8079"/>
    <a:srgbClr val="595959"/>
    <a:srgbClr val="BFD101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25" autoAdjust="0"/>
  </p:normalViewPr>
  <p:slideViewPr>
    <p:cSldViewPr>
      <p:cViewPr>
        <p:scale>
          <a:sx n="90" d="100"/>
          <a:sy n="90" d="100"/>
        </p:scale>
        <p:origin x="-732" y="-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E338B1-CF62-462F-B614-DF1147010B6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7BA202B-3034-4967-A35B-7A6500CC2EA5}">
      <dgm:prSet phldrT="[Text]" custT="1"/>
      <dgm:spPr/>
      <dgm:t>
        <a:bodyPr/>
        <a:lstStyle/>
        <a:p>
          <a:r>
            <a:rPr lang="en-US" sz="2000" dirty="0" err="1" smtClean="0"/>
            <a:t>Memelihara</a:t>
          </a:r>
          <a:r>
            <a:rPr lang="en-US" sz="2000" dirty="0" smtClean="0"/>
            <a:t> </a:t>
          </a:r>
          <a:r>
            <a:rPr lang="en-US" sz="2000" dirty="0" err="1" smtClean="0"/>
            <a:t>iklim</a:t>
          </a:r>
          <a:r>
            <a:rPr lang="en-US" sz="2000" dirty="0" smtClean="0"/>
            <a:t> </a:t>
          </a:r>
          <a:r>
            <a:rPr lang="en-US" sz="2000" dirty="0" err="1" smtClean="0"/>
            <a:t>komunikasi</a:t>
          </a:r>
          <a:r>
            <a:rPr lang="en-US" sz="2000" dirty="0" smtClean="0"/>
            <a:t> </a:t>
          </a:r>
          <a:r>
            <a:rPr lang="en-US" sz="2000" dirty="0" err="1" smtClean="0"/>
            <a:t>terbuka</a:t>
          </a:r>
          <a:endParaRPr lang="en-US" sz="2000" dirty="0"/>
        </a:p>
      </dgm:t>
    </dgm:pt>
    <dgm:pt modelId="{83DE85DD-AFE3-40E6-AFDA-973F6D3B4CAD}" type="parTrans" cxnId="{EAF5FC13-212E-4EDF-8AED-34050C534123}">
      <dgm:prSet/>
      <dgm:spPr/>
      <dgm:t>
        <a:bodyPr/>
        <a:lstStyle/>
        <a:p>
          <a:endParaRPr lang="en-US" sz="2000"/>
        </a:p>
      </dgm:t>
    </dgm:pt>
    <dgm:pt modelId="{303A462B-6B1D-49C0-A6EA-A90C00999563}" type="sibTrans" cxnId="{EAF5FC13-212E-4EDF-8AED-34050C534123}">
      <dgm:prSet/>
      <dgm:spPr/>
      <dgm:t>
        <a:bodyPr/>
        <a:lstStyle/>
        <a:p>
          <a:endParaRPr lang="en-US" sz="2000"/>
        </a:p>
      </dgm:t>
    </dgm:pt>
    <dgm:pt modelId="{6855DD17-092F-449A-B5EA-3BB510B34C52}">
      <dgm:prSet phldrT="[Text]" custT="1"/>
      <dgm:spPr/>
      <dgm:t>
        <a:bodyPr/>
        <a:lstStyle/>
        <a:p>
          <a:r>
            <a:rPr lang="en-US" sz="2000" dirty="0" err="1" smtClean="0"/>
            <a:t>Memegang</a:t>
          </a:r>
          <a:r>
            <a:rPr lang="en-US" sz="2000" dirty="0" smtClean="0"/>
            <a:t> </a:t>
          </a:r>
          <a:r>
            <a:rPr lang="en-US" sz="2000" dirty="0" err="1" smtClean="0"/>
            <a:t>teguh</a:t>
          </a:r>
          <a:r>
            <a:rPr lang="en-US" sz="2000" dirty="0" smtClean="0"/>
            <a:t> </a:t>
          </a:r>
          <a:r>
            <a:rPr lang="en-US" sz="2000" dirty="0" err="1" smtClean="0"/>
            <a:t>etika</a:t>
          </a:r>
          <a:r>
            <a:rPr lang="en-US" sz="2000" dirty="0" smtClean="0"/>
            <a:t> </a:t>
          </a:r>
          <a:r>
            <a:rPr lang="en-US" sz="2000" dirty="0" err="1" smtClean="0"/>
            <a:t>berkomunikasi</a:t>
          </a:r>
          <a:endParaRPr lang="en-US" sz="2000" dirty="0"/>
        </a:p>
      </dgm:t>
    </dgm:pt>
    <dgm:pt modelId="{86E9825C-11ED-498A-97CB-CA17143F1291}" type="parTrans" cxnId="{54E67DD7-A802-4B3B-91E4-13AA2A643E04}">
      <dgm:prSet/>
      <dgm:spPr/>
      <dgm:t>
        <a:bodyPr/>
        <a:lstStyle/>
        <a:p>
          <a:endParaRPr lang="en-US" sz="2000"/>
        </a:p>
      </dgm:t>
    </dgm:pt>
    <dgm:pt modelId="{85672F84-7F37-45B1-A792-2E43AF373FB9}" type="sibTrans" cxnId="{54E67DD7-A802-4B3B-91E4-13AA2A643E04}">
      <dgm:prSet/>
      <dgm:spPr/>
      <dgm:t>
        <a:bodyPr/>
        <a:lstStyle/>
        <a:p>
          <a:endParaRPr lang="en-US" sz="2000"/>
        </a:p>
      </dgm:t>
    </dgm:pt>
    <dgm:pt modelId="{4E369A37-1C82-4E33-9C43-2097740DE6DB}">
      <dgm:prSet phldrT="[Text]" custT="1"/>
      <dgm:spPr/>
      <dgm:t>
        <a:bodyPr/>
        <a:lstStyle/>
        <a:p>
          <a:r>
            <a:rPr lang="en-US" sz="2000" dirty="0" err="1" smtClean="0"/>
            <a:t>Memahami</a:t>
          </a:r>
          <a:r>
            <a:rPr lang="en-US" sz="2000" dirty="0" smtClean="0"/>
            <a:t> </a:t>
          </a:r>
          <a:r>
            <a:rPr lang="en-US" sz="2000" dirty="0" err="1" smtClean="0"/>
            <a:t>kesulitan</a:t>
          </a:r>
          <a:r>
            <a:rPr lang="en-US" sz="2000" dirty="0" smtClean="0"/>
            <a:t> </a:t>
          </a:r>
          <a:r>
            <a:rPr lang="en-US" sz="2000" dirty="0" err="1" smtClean="0"/>
            <a:t>komunikasi</a:t>
          </a:r>
          <a:r>
            <a:rPr lang="en-US" sz="2000" dirty="0" smtClean="0"/>
            <a:t> </a:t>
          </a:r>
          <a:r>
            <a:rPr lang="en-US" sz="2000" dirty="0" err="1" smtClean="0"/>
            <a:t>antarbudaya</a:t>
          </a:r>
          <a:endParaRPr lang="en-US" sz="2000" dirty="0"/>
        </a:p>
      </dgm:t>
    </dgm:pt>
    <dgm:pt modelId="{CD0E63A4-72FB-41E4-8921-B02AC3D4E481}" type="parTrans" cxnId="{4C8DC155-051A-48DA-BCA6-8E2AD6838C07}">
      <dgm:prSet/>
      <dgm:spPr/>
      <dgm:t>
        <a:bodyPr/>
        <a:lstStyle/>
        <a:p>
          <a:endParaRPr lang="en-US" sz="2000"/>
        </a:p>
      </dgm:t>
    </dgm:pt>
    <dgm:pt modelId="{F81D0E88-1ADC-49AC-8A5B-F79FEB4B67D5}" type="sibTrans" cxnId="{4C8DC155-051A-48DA-BCA6-8E2AD6838C07}">
      <dgm:prSet/>
      <dgm:spPr/>
      <dgm:t>
        <a:bodyPr/>
        <a:lstStyle/>
        <a:p>
          <a:endParaRPr lang="en-US" sz="2000"/>
        </a:p>
      </dgm:t>
    </dgm:pt>
    <dgm:pt modelId="{2C19D572-263E-4329-B625-94274C851396}">
      <dgm:prSet phldrT="[Text]" custT="1"/>
      <dgm:spPr/>
      <dgm:t>
        <a:bodyPr/>
        <a:lstStyle/>
        <a:p>
          <a:r>
            <a:rPr lang="en-US" sz="2000" dirty="0" err="1" smtClean="0"/>
            <a:t>Bersikap</a:t>
          </a:r>
          <a:r>
            <a:rPr lang="en-US" sz="2000" dirty="0" smtClean="0"/>
            <a:t> </a:t>
          </a:r>
          <a:r>
            <a:rPr lang="en-US" sz="2000" dirty="0" err="1" smtClean="0"/>
            <a:t>empati</a:t>
          </a:r>
          <a:endParaRPr lang="en-US" sz="2000" dirty="0"/>
        </a:p>
      </dgm:t>
    </dgm:pt>
    <dgm:pt modelId="{92BFEA79-0F3E-47B5-B6FB-B373D9CCE9BD}" type="parTrans" cxnId="{EDE1F621-4F8D-40E2-AC92-FEDEA319AC47}">
      <dgm:prSet/>
      <dgm:spPr/>
      <dgm:t>
        <a:bodyPr/>
        <a:lstStyle/>
        <a:p>
          <a:endParaRPr lang="en-US" sz="2000"/>
        </a:p>
      </dgm:t>
    </dgm:pt>
    <dgm:pt modelId="{46F5C9C1-304E-483A-A800-60817D00EA21}" type="sibTrans" cxnId="{EDE1F621-4F8D-40E2-AC92-FEDEA319AC47}">
      <dgm:prSet/>
      <dgm:spPr/>
      <dgm:t>
        <a:bodyPr/>
        <a:lstStyle/>
        <a:p>
          <a:endParaRPr lang="en-US" sz="2000"/>
        </a:p>
      </dgm:t>
    </dgm:pt>
    <dgm:pt modelId="{DEA75C7F-7AA1-48EB-90EA-F139422693EA}">
      <dgm:prSet phldrT="[Text]" custT="1"/>
      <dgm:spPr/>
      <dgm:t>
        <a:bodyPr/>
        <a:lstStyle/>
        <a:p>
          <a:r>
            <a:rPr lang="en-US" sz="2000" dirty="0" err="1" smtClean="0"/>
            <a:t>Menggunakan</a:t>
          </a:r>
          <a:r>
            <a:rPr lang="en-US" sz="2000" dirty="0" smtClean="0"/>
            <a:t> </a:t>
          </a:r>
          <a:r>
            <a:rPr lang="en-US" sz="2000" dirty="0" err="1" smtClean="0"/>
            <a:t>teknologi</a:t>
          </a:r>
          <a:r>
            <a:rPr lang="en-US" sz="2000" dirty="0" smtClean="0"/>
            <a:t> </a:t>
          </a:r>
          <a:r>
            <a:rPr lang="en-US" sz="2000" dirty="0" err="1" smtClean="0"/>
            <a:t>secara</a:t>
          </a:r>
          <a:r>
            <a:rPr lang="en-US" sz="2000" dirty="0" smtClean="0"/>
            <a:t> </a:t>
          </a:r>
          <a:r>
            <a:rPr lang="en-US" sz="2000" dirty="0" err="1" smtClean="0"/>
            <a:t>tepat</a:t>
          </a:r>
          <a:r>
            <a:rPr lang="en-US" sz="2000" dirty="0" smtClean="0"/>
            <a:t>, </a:t>
          </a:r>
          <a:r>
            <a:rPr lang="en-US" sz="2000" dirty="0" err="1" smtClean="0"/>
            <a:t>bijaksana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bertanggung</a:t>
          </a:r>
          <a:r>
            <a:rPr lang="en-US" sz="2000" dirty="0" smtClean="0"/>
            <a:t> </a:t>
          </a:r>
          <a:r>
            <a:rPr lang="en-US" sz="2000" dirty="0" err="1" smtClean="0"/>
            <a:t>jawab</a:t>
          </a:r>
          <a:endParaRPr lang="en-US" sz="2000" dirty="0"/>
        </a:p>
      </dgm:t>
    </dgm:pt>
    <dgm:pt modelId="{1A326DE7-ECA8-425D-812A-02326DAAD921}" type="parTrans" cxnId="{E04DA307-7D8D-4E9B-BA02-427BC07097CB}">
      <dgm:prSet/>
      <dgm:spPr/>
      <dgm:t>
        <a:bodyPr/>
        <a:lstStyle/>
        <a:p>
          <a:endParaRPr lang="en-US" sz="2000"/>
        </a:p>
      </dgm:t>
    </dgm:pt>
    <dgm:pt modelId="{FC131527-89D9-4C27-B548-413782206523}" type="sibTrans" cxnId="{E04DA307-7D8D-4E9B-BA02-427BC07097CB}">
      <dgm:prSet/>
      <dgm:spPr/>
      <dgm:t>
        <a:bodyPr/>
        <a:lstStyle/>
        <a:p>
          <a:endParaRPr lang="en-US" sz="2000"/>
        </a:p>
      </dgm:t>
    </dgm:pt>
    <dgm:pt modelId="{F3DF2E1F-1030-45A0-B902-4BE8EFF2937C}">
      <dgm:prSet phldrT="[Text]" custT="1"/>
      <dgm:spPr/>
      <dgm:t>
        <a:bodyPr/>
        <a:lstStyle/>
        <a:p>
          <a:r>
            <a:rPr lang="en-US" sz="2000" dirty="0" err="1" smtClean="0"/>
            <a:t>Berpikiran</a:t>
          </a:r>
          <a:r>
            <a:rPr lang="en-US" sz="2000" dirty="0" smtClean="0"/>
            <a:t> </a:t>
          </a:r>
          <a:r>
            <a:rPr lang="en-US" sz="2000" dirty="0" err="1" smtClean="0"/>
            <a:t>terbuka</a:t>
          </a:r>
          <a:endParaRPr lang="en-US" sz="2000" dirty="0"/>
        </a:p>
      </dgm:t>
    </dgm:pt>
    <dgm:pt modelId="{8529BDB9-BEED-4E63-83FD-528F5F18E01F}" type="parTrans" cxnId="{286C5BB0-8015-44DC-9970-E82292763F73}">
      <dgm:prSet/>
      <dgm:spPr/>
      <dgm:t>
        <a:bodyPr/>
        <a:lstStyle/>
        <a:p>
          <a:endParaRPr lang="en-US" sz="2000"/>
        </a:p>
      </dgm:t>
    </dgm:pt>
    <dgm:pt modelId="{77AFBDED-8B02-4D25-919E-64FCAB931CF1}" type="sibTrans" cxnId="{286C5BB0-8015-44DC-9970-E82292763F73}">
      <dgm:prSet/>
      <dgm:spPr/>
      <dgm:t>
        <a:bodyPr/>
        <a:lstStyle/>
        <a:p>
          <a:endParaRPr lang="en-US" sz="2000"/>
        </a:p>
      </dgm:t>
    </dgm:pt>
    <dgm:pt modelId="{B7B1BDBE-CE56-42FD-942D-8DC861028F06}" type="pres">
      <dgm:prSet presAssocID="{A9E338B1-CF62-462F-B614-DF1147010B6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DE1FB76-D099-4F6C-8277-F8436CE86735}" type="pres">
      <dgm:prSet presAssocID="{A9E338B1-CF62-462F-B614-DF1147010B67}" presName="Name1" presStyleCnt="0"/>
      <dgm:spPr/>
    </dgm:pt>
    <dgm:pt modelId="{B6FD8A1C-5D42-4A79-BB94-F8EC4B563B7F}" type="pres">
      <dgm:prSet presAssocID="{A9E338B1-CF62-462F-B614-DF1147010B67}" presName="cycle" presStyleCnt="0"/>
      <dgm:spPr/>
    </dgm:pt>
    <dgm:pt modelId="{9276489D-7BF0-4CB4-948E-4F89645AFBFB}" type="pres">
      <dgm:prSet presAssocID="{A9E338B1-CF62-462F-B614-DF1147010B67}" presName="srcNode" presStyleLbl="node1" presStyleIdx="0" presStyleCnt="6"/>
      <dgm:spPr/>
    </dgm:pt>
    <dgm:pt modelId="{32FBD5DB-E93B-443B-99E0-DABBE4D8A457}" type="pres">
      <dgm:prSet presAssocID="{A9E338B1-CF62-462F-B614-DF1147010B67}" presName="conn" presStyleLbl="parChTrans1D2" presStyleIdx="0" presStyleCnt="1"/>
      <dgm:spPr/>
      <dgm:t>
        <a:bodyPr/>
        <a:lstStyle/>
        <a:p>
          <a:endParaRPr lang="en-US"/>
        </a:p>
      </dgm:t>
    </dgm:pt>
    <dgm:pt modelId="{9B54FF60-16EA-4705-82CC-457B67E056F9}" type="pres">
      <dgm:prSet presAssocID="{A9E338B1-CF62-462F-B614-DF1147010B67}" presName="extraNode" presStyleLbl="node1" presStyleIdx="0" presStyleCnt="6"/>
      <dgm:spPr/>
    </dgm:pt>
    <dgm:pt modelId="{6F103943-3FF5-459F-AA96-B7E947AE99CE}" type="pres">
      <dgm:prSet presAssocID="{A9E338B1-CF62-462F-B614-DF1147010B67}" presName="dstNode" presStyleLbl="node1" presStyleIdx="0" presStyleCnt="6"/>
      <dgm:spPr/>
    </dgm:pt>
    <dgm:pt modelId="{69E4C362-502C-4A9D-BFB5-09C39FC0E91D}" type="pres">
      <dgm:prSet presAssocID="{97BA202B-3034-4967-A35B-7A6500CC2EA5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5BF88F-66B2-4043-8F33-219E53AB5252}" type="pres">
      <dgm:prSet presAssocID="{97BA202B-3034-4967-A35B-7A6500CC2EA5}" presName="accent_1" presStyleCnt="0"/>
      <dgm:spPr/>
    </dgm:pt>
    <dgm:pt modelId="{C125BE01-8FDA-43D5-A635-7D5E5BBDAB45}" type="pres">
      <dgm:prSet presAssocID="{97BA202B-3034-4967-A35B-7A6500CC2EA5}" presName="accentRepeatNode" presStyleLbl="solidFgAcc1" presStyleIdx="0" presStyleCnt="6"/>
      <dgm:spPr/>
    </dgm:pt>
    <dgm:pt modelId="{B2CE07D2-471E-4717-9696-C636F98CFF8A}" type="pres">
      <dgm:prSet presAssocID="{6855DD17-092F-449A-B5EA-3BB510B34C5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4CC8D0-30AC-49BD-A873-71F854F6196F}" type="pres">
      <dgm:prSet presAssocID="{6855DD17-092F-449A-B5EA-3BB510B34C52}" presName="accent_2" presStyleCnt="0"/>
      <dgm:spPr/>
    </dgm:pt>
    <dgm:pt modelId="{F972EC48-836F-495D-B3FD-5178875B2C66}" type="pres">
      <dgm:prSet presAssocID="{6855DD17-092F-449A-B5EA-3BB510B34C52}" presName="accentRepeatNode" presStyleLbl="solidFgAcc1" presStyleIdx="1" presStyleCnt="6"/>
      <dgm:spPr/>
    </dgm:pt>
    <dgm:pt modelId="{AEEF6526-B408-4F06-A163-91838795326F}" type="pres">
      <dgm:prSet presAssocID="{4E369A37-1C82-4E33-9C43-2097740DE6D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DB54A-5A89-432A-AB10-884BD2016A47}" type="pres">
      <dgm:prSet presAssocID="{4E369A37-1C82-4E33-9C43-2097740DE6DB}" presName="accent_3" presStyleCnt="0"/>
      <dgm:spPr/>
    </dgm:pt>
    <dgm:pt modelId="{2D2B1362-46FF-4AD7-884D-6A41FFC06421}" type="pres">
      <dgm:prSet presAssocID="{4E369A37-1C82-4E33-9C43-2097740DE6DB}" presName="accentRepeatNode" presStyleLbl="solidFgAcc1" presStyleIdx="2" presStyleCnt="6"/>
      <dgm:spPr/>
    </dgm:pt>
    <dgm:pt modelId="{3B1EDFEA-68F8-4F5D-A798-969E324906C6}" type="pres">
      <dgm:prSet presAssocID="{2C19D572-263E-4329-B625-94274C851396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54F756-7495-40F8-8310-5B25CF8B83F3}" type="pres">
      <dgm:prSet presAssocID="{2C19D572-263E-4329-B625-94274C851396}" presName="accent_4" presStyleCnt="0"/>
      <dgm:spPr/>
    </dgm:pt>
    <dgm:pt modelId="{9A6F65DB-76ED-4C17-AD4F-37C724A0E5A9}" type="pres">
      <dgm:prSet presAssocID="{2C19D572-263E-4329-B625-94274C851396}" presName="accentRepeatNode" presStyleLbl="solidFgAcc1" presStyleIdx="3" presStyleCnt="6"/>
      <dgm:spPr/>
    </dgm:pt>
    <dgm:pt modelId="{79CA9E0D-3422-4333-A510-627A7DFF00CF}" type="pres">
      <dgm:prSet presAssocID="{DEA75C7F-7AA1-48EB-90EA-F139422693EA}" presName="text_5" presStyleLbl="node1" presStyleIdx="4" presStyleCnt="6" custScaleY="126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A8E5A-F64E-4097-9181-6EED41F5F1B3}" type="pres">
      <dgm:prSet presAssocID="{DEA75C7F-7AA1-48EB-90EA-F139422693EA}" presName="accent_5" presStyleCnt="0"/>
      <dgm:spPr/>
    </dgm:pt>
    <dgm:pt modelId="{22175290-AC9F-4642-AF30-8940DCBF2D9B}" type="pres">
      <dgm:prSet presAssocID="{DEA75C7F-7AA1-48EB-90EA-F139422693EA}" presName="accentRepeatNode" presStyleLbl="solidFgAcc1" presStyleIdx="4" presStyleCnt="6"/>
      <dgm:spPr/>
    </dgm:pt>
    <dgm:pt modelId="{271B4179-A732-488C-B787-DADA71C4449A}" type="pres">
      <dgm:prSet presAssocID="{F3DF2E1F-1030-45A0-B902-4BE8EFF2937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B9018-8397-4903-907C-B93F1D1EDB99}" type="pres">
      <dgm:prSet presAssocID="{F3DF2E1F-1030-45A0-B902-4BE8EFF2937C}" presName="accent_6" presStyleCnt="0"/>
      <dgm:spPr/>
    </dgm:pt>
    <dgm:pt modelId="{D11091E9-F38C-4425-A37D-80019B31B229}" type="pres">
      <dgm:prSet presAssocID="{F3DF2E1F-1030-45A0-B902-4BE8EFF2937C}" presName="accentRepeatNode" presStyleLbl="solidFgAcc1" presStyleIdx="5" presStyleCnt="6"/>
      <dgm:spPr/>
    </dgm:pt>
  </dgm:ptLst>
  <dgm:cxnLst>
    <dgm:cxn modelId="{94AD3E91-BE90-4083-801E-A15C5475F760}" type="presOf" srcId="{DEA75C7F-7AA1-48EB-90EA-F139422693EA}" destId="{79CA9E0D-3422-4333-A510-627A7DFF00CF}" srcOrd="0" destOrd="0" presId="urn:microsoft.com/office/officeart/2008/layout/VerticalCurvedList"/>
    <dgm:cxn modelId="{E04DA307-7D8D-4E9B-BA02-427BC07097CB}" srcId="{A9E338B1-CF62-462F-B614-DF1147010B67}" destId="{DEA75C7F-7AA1-48EB-90EA-F139422693EA}" srcOrd="4" destOrd="0" parTransId="{1A326DE7-ECA8-425D-812A-02326DAAD921}" sibTransId="{FC131527-89D9-4C27-B548-413782206523}"/>
    <dgm:cxn modelId="{58936AF8-960C-48F7-810C-3DE6E56A92DA}" type="presOf" srcId="{2C19D572-263E-4329-B625-94274C851396}" destId="{3B1EDFEA-68F8-4F5D-A798-969E324906C6}" srcOrd="0" destOrd="0" presId="urn:microsoft.com/office/officeart/2008/layout/VerticalCurvedList"/>
    <dgm:cxn modelId="{EDE1F621-4F8D-40E2-AC92-FEDEA319AC47}" srcId="{A9E338B1-CF62-462F-B614-DF1147010B67}" destId="{2C19D572-263E-4329-B625-94274C851396}" srcOrd="3" destOrd="0" parTransId="{92BFEA79-0F3E-47B5-B6FB-B373D9CCE9BD}" sibTransId="{46F5C9C1-304E-483A-A800-60817D00EA21}"/>
    <dgm:cxn modelId="{11EECE22-1C78-4783-832B-8CE5DFD02C66}" type="presOf" srcId="{303A462B-6B1D-49C0-A6EA-A90C00999563}" destId="{32FBD5DB-E93B-443B-99E0-DABBE4D8A457}" srcOrd="0" destOrd="0" presId="urn:microsoft.com/office/officeart/2008/layout/VerticalCurvedList"/>
    <dgm:cxn modelId="{071A8996-65CB-4695-8F85-12B05C8BCE82}" type="presOf" srcId="{97BA202B-3034-4967-A35B-7A6500CC2EA5}" destId="{69E4C362-502C-4A9D-BFB5-09C39FC0E91D}" srcOrd="0" destOrd="0" presId="urn:microsoft.com/office/officeart/2008/layout/VerticalCurvedList"/>
    <dgm:cxn modelId="{BB16C0AA-F61C-46A2-9F1D-108E2442C581}" type="presOf" srcId="{F3DF2E1F-1030-45A0-B902-4BE8EFF2937C}" destId="{271B4179-A732-488C-B787-DADA71C4449A}" srcOrd="0" destOrd="0" presId="urn:microsoft.com/office/officeart/2008/layout/VerticalCurvedList"/>
    <dgm:cxn modelId="{286C5BB0-8015-44DC-9970-E82292763F73}" srcId="{A9E338B1-CF62-462F-B614-DF1147010B67}" destId="{F3DF2E1F-1030-45A0-B902-4BE8EFF2937C}" srcOrd="5" destOrd="0" parTransId="{8529BDB9-BEED-4E63-83FD-528F5F18E01F}" sibTransId="{77AFBDED-8B02-4D25-919E-64FCAB931CF1}"/>
    <dgm:cxn modelId="{1D4B2BAC-91A8-461A-8EA5-BC1333BD5332}" type="presOf" srcId="{4E369A37-1C82-4E33-9C43-2097740DE6DB}" destId="{AEEF6526-B408-4F06-A163-91838795326F}" srcOrd="0" destOrd="0" presId="urn:microsoft.com/office/officeart/2008/layout/VerticalCurvedList"/>
    <dgm:cxn modelId="{2DFB511E-764B-473F-B159-2E59BD93CE7D}" type="presOf" srcId="{6855DD17-092F-449A-B5EA-3BB510B34C52}" destId="{B2CE07D2-471E-4717-9696-C636F98CFF8A}" srcOrd="0" destOrd="0" presId="urn:microsoft.com/office/officeart/2008/layout/VerticalCurvedList"/>
    <dgm:cxn modelId="{54E67DD7-A802-4B3B-91E4-13AA2A643E04}" srcId="{A9E338B1-CF62-462F-B614-DF1147010B67}" destId="{6855DD17-092F-449A-B5EA-3BB510B34C52}" srcOrd="1" destOrd="0" parTransId="{86E9825C-11ED-498A-97CB-CA17143F1291}" sibTransId="{85672F84-7F37-45B1-A792-2E43AF373FB9}"/>
    <dgm:cxn modelId="{C33C6C49-A592-4260-A3A9-4E330F652E4B}" type="presOf" srcId="{A9E338B1-CF62-462F-B614-DF1147010B67}" destId="{B7B1BDBE-CE56-42FD-942D-8DC861028F06}" srcOrd="0" destOrd="0" presId="urn:microsoft.com/office/officeart/2008/layout/VerticalCurvedList"/>
    <dgm:cxn modelId="{EAF5FC13-212E-4EDF-8AED-34050C534123}" srcId="{A9E338B1-CF62-462F-B614-DF1147010B67}" destId="{97BA202B-3034-4967-A35B-7A6500CC2EA5}" srcOrd="0" destOrd="0" parTransId="{83DE85DD-AFE3-40E6-AFDA-973F6D3B4CAD}" sibTransId="{303A462B-6B1D-49C0-A6EA-A90C00999563}"/>
    <dgm:cxn modelId="{4C8DC155-051A-48DA-BCA6-8E2AD6838C07}" srcId="{A9E338B1-CF62-462F-B614-DF1147010B67}" destId="{4E369A37-1C82-4E33-9C43-2097740DE6DB}" srcOrd="2" destOrd="0" parTransId="{CD0E63A4-72FB-41E4-8921-B02AC3D4E481}" sibTransId="{F81D0E88-1ADC-49AC-8A5B-F79FEB4B67D5}"/>
    <dgm:cxn modelId="{31F8577E-E55B-4ECF-B31E-67FF5DFC7183}" type="presParOf" srcId="{B7B1BDBE-CE56-42FD-942D-8DC861028F06}" destId="{0DE1FB76-D099-4F6C-8277-F8436CE86735}" srcOrd="0" destOrd="0" presId="urn:microsoft.com/office/officeart/2008/layout/VerticalCurvedList"/>
    <dgm:cxn modelId="{C9886D2D-A52A-4D6F-96B7-73C5402E34CD}" type="presParOf" srcId="{0DE1FB76-D099-4F6C-8277-F8436CE86735}" destId="{B6FD8A1C-5D42-4A79-BB94-F8EC4B563B7F}" srcOrd="0" destOrd="0" presId="urn:microsoft.com/office/officeart/2008/layout/VerticalCurvedList"/>
    <dgm:cxn modelId="{1685A2BB-C5C5-4E3D-BA52-F7FF34473377}" type="presParOf" srcId="{B6FD8A1C-5D42-4A79-BB94-F8EC4B563B7F}" destId="{9276489D-7BF0-4CB4-948E-4F89645AFBFB}" srcOrd="0" destOrd="0" presId="urn:microsoft.com/office/officeart/2008/layout/VerticalCurvedList"/>
    <dgm:cxn modelId="{7C6CC788-F37A-4104-9372-0D137B4424AF}" type="presParOf" srcId="{B6FD8A1C-5D42-4A79-BB94-F8EC4B563B7F}" destId="{32FBD5DB-E93B-443B-99E0-DABBE4D8A457}" srcOrd="1" destOrd="0" presId="urn:microsoft.com/office/officeart/2008/layout/VerticalCurvedList"/>
    <dgm:cxn modelId="{40EAAD9C-F18E-456D-9715-281808E37B7F}" type="presParOf" srcId="{B6FD8A1C-5D42-4A79-BB94-F8EC4B563B7F}" destId="{9B54FF60-16EA-4705-82CC-457B67E056F9}" srcOrd="2" destOrd="0" presId="urn:microsoft.com/office/officeart/2008/layout/VerticalCurvedList"/>
    <dgm:cxn modelId="{CBEDF7A2-6C7C-485A-8C8C-73E35E84B5E1}" type="presParOf" srcId="{B6FD8A1C-5D42-4A79-BB94-F8EC4B563B7F}" destId="{6F103943-3FF5-459F-AA96-B7E947AE99CE}" srcOrd="3" destOrd="0" presId="urn:microsoft.com/office/officeart/2008/layout/VerticalCurvedList"/>
    <dgm:cxn modelId="{70FB594A-CCC2-40A2-AFA7-A145636E15B9}" type="presParOf" srcId="{0DE1FB76-D099-4F6C-8277-F8436CE86735}" destId="{69E4C362-502C-4A9D-BFB5-09C39FC0E91D}" srcOrd="1" destOrd="0" presId="urn:microsoft.com/office/officeart/2008/layout/VerticalCurvedList"/>
    <dgm:cxn modelId="{058C43A2-5340-4D50-9C6A-ED721B1EAAA2}" type="presParOf" srcId="{0DE1FB76-D099-4F6C-8277-F8436CE86735}" destId="{605BF88F-66B2-4043-8F33-219E53AB5252}" srcOrd="2" destOrd="0" presId="urn:microsoft.com/office/officeart/2008/layout/VerticalCurvedList"/>
    <dgm:cxn modelId="{B4582819-1B01-44D0-A513-CDC58C535EF6}" type="presParOf" srcId="{605BF88F-66B2-4043-8F33-219E53AB5252}" destId="{C125BE01-8FDA-43D5-A635-7D5E5BBDAB45}" srcOrd="0" destOrd="0" presId="urn:microsoft.com/office/officeart/2008/layout/VerticalCurvedList"/>
    <dgm:cxn modelId="{7C62F372-1517-4CD3-AC25-3D236FFD860B}" type="presParOf" srcId="{0DE1FB76-D099-4F6C-8277-F8436CE86735}" destId="{B2CE07D2-471E-4717-9696-C636F98CFF8A}" srcOrd="3" destOrd="0" presId="urn:microsoft.com/office/officeart/2008/layout/VerticalCurvedList"/>
    <dgm:cxn modelId="{C13FB5E6-9417-49E9-8F33-619B29698A67}" type="presParOf" srcId="{0DE1FB76-D099-4F6C-8277-F8436CE86735}" destId="{7B4CC8D0-30AC-49BD-A873-71F854F6196F}" srcOrd="4" destOrd="0" presId="urn:microsoft.com/office/officeart/2008/layout/VerticalCurvedList"/>
    <dgm:cxn modelId="{1F9990C8-FBD7-45E6-ADA5-1A3CFDDF2F77}" type="presParOf" srcId="{7B4CC8D0-30AC-49BD-A873-71F854F6196F}" destId="{F972EC48-836F-495D-B3FD-5178875B2C66}" srcOrd="0" destOrd="0" presId="urn:microsoft.com/office/officeart/2008/layout/VerticalCurvedList"/>
    <dgm:cxn modelId="{FA267BA8-391F-4731-9542-04A9C6C90743}" type="presParOf" srcId="{0DE1FB76-D099-4F6C-8277-F8436CE86735}" destId="{AEEF6526-B408-4F06-A163-91838795326F}" srcOrd="5" destOrd="0" presId="urn:microsoft.com/office/officeart/2008/layout/VerticalCurvedList"/>
    <dgm:cxn modelId="{E0E68652-A656-4736-B171-5B982EECF97E}" type="presParOf" srcId="{0DE1FB76-D099-4F6C-8277-F8436CE86735}" destId="{F22DB54A-5A89-432A-AB10-884BD2016A47}" srcOrd="6" destOrd="0" presId="urn:microsoft.com/office/officeart/2008/layout/VerticalCurvedList"/>
    <dgm:cxn modelId="{F987F1FE-FA9F-4D14-8C0C-1ECD1B1EE4C1}" type="presParOf" srcId="{F22DB54A-5A89-432A-AB10-884BD2016A47}" destId="{2D2B1362-46FF-4AD7-884D-6A41FFC06421}" srcOrd="0" destOrd="0" presId="urn:microsoft.com/office/officeart/2008/layout/VerticalCurvedList"/>
    <dgm:cxn modelId="{A2F3A350-FB38-449F-9FCA-3D6FA3F617AF}" type="presParOf" srcId="{0DE1FB76-D099-4F6C-8277-F8436CE86735}" destId="{3B1EDFEA-68F8-4F5D-A798-969E324906C6}" srcOrd="7" destOrd="0" presId="urn:microsoft.com/office/officeart/2008/layout/VerticalCurvedList"/>
    <dgm:cxn modelId="{394973AE-F568-46A7-B72F-19752C6C78FD}" type="presParOf" srcId="{0DE1FB76-D099-4F6C-8277-F8436CE86735}" destId="{9954F756-7495-40F8-8310-5B25CF8B83F3}" srcOrd="8" destOrd="0" presId="urn:microsoft.com/office/officeart/2008/layout/VerticalCurvedList"/>
    <dgm:cxn modelId="{D1380F6B-4D9A-4130-833E-460838DA71CB}" type="presParOf" srcId="{9954F756-7495-40F8-8310-5B25CF8B83F3}" destId="{9A6F65DB-76ED-4C17-AD4F-37C724A0E5A9}" srcOrd="0" destOrd="0" presId="urn:microsoft.com/office/officeart/2008/layout/VerticalCurvedList"/>
    <dgm:cxn modelId="{04972B86-D89F-41A8-97B8-E5D9CE3D84B4}" type="presParOf" srcId="{0DE1FB76-D099-4F6C-8277-F8436CE86735}" destId="{79CA9E0D-3422-4333-A510-627A7DFF00CF}" srcOrd="9" destOrd="0" presId="urn:microsoft.com/office/officeart/2008/layout/VerticalCurvedList"/>
    <dgm:cxn modelId="{D3B94138-BFE6-4C13-BDE8-20F1F1338527}" type="presParOf" srcId="{0DE1FB76-D099-4F6C-8277-F8436CE86735}" destId="{71BA8E5A-F64E-4097-9181-6EED41F5F1B3}" srcOrd="10" destOrd="0" presId="urn:microsoft.com/office/officeart/2008/layout/VerticalCurvedList"/>
    <dgm:cxn modelId="{9B5E81C1-4281-4C1B-A076-F1D8541E1188}" type="presParOf" srcId="{71BA8E5A-F64E-4097-9181-6EED41F5F1B3}" destId="{22175290-AC9F-4642-AF30-8940DCBF2D9B}" srcOrd="0" destOrd="0" presId="urn:microsoft.com/office/officeart/2008/layout/VerticalCurvedList"/>
    <dgm:cxn modelId="{9F847655-25E7-4384-88D8-70E7D4444018}" type="presParOf" srcId="{0DE1FB76-D099-4F6C-8277-F8436CE86735}" destId="{271B4179-A732-488C-B787-DADA71C4449A}" srcOrd="11" destOrd="0" presId="urn:microsoft.com/office/officeart/2008/layout/VerticalCurvedList"/>
    <dgm:cxn modelId="{F7C6F75C-E3F0-4960-BCDD-F122CFDE8E9B}" type="presParOf" srcId="{0DE1FB76-D099-4F6C-8277-F8436CE86735}" destId="{FDEB9018-8397-4903-907C-B93F1D1EDB99}" srcOrd="12" destOrd="0" presId="urn:microsoft.com/office/officeart/2008/layout/VerticalCurvedList"/>
    <dgm:cxn modelId="{03CE3A94-2631-460A-AAE2-F869252BD62C}" type="presParOf" srcId="{FDEB9018-8397-4903-907C-B93F1D1EDB99}" destId="{D11091E9-F38C-4425-A37D-80019B31B22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D926BB-33D0-4010-BE6E-4BFC64EA274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2A0373B-88E5-4A46-81A1-3B1749B1F370}">
      <dgm:prSet phldrT="[Text]" custT="1"/>
      <dgm:spPr/>
      <dgm:t>
        <a:bodyPr/>
        <a:lstStyle/>
        <a:p>
          <a:r>
            <a:rPr lang="en-US" sz="2000" dirty="0" err="1" smtClean="0"/>
            <a:t>Memengaruhi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agar </a:t>
          </a:r>
          <a:r>
            <a:rPr lang="en-US" sz="2000" dirty="0" err="1" smtClean="0"/>
            <a:t>keputusan</a:t>
          </a:r>
          <a:r>
            <a:rPr lang="en-US" sz="2000" dirty="0" smtClean="0"/>
            <a:t> yang </a:t>
          </a:r>
          <a:r>
            <a:rPr lang="en-US" sz="2000" dirty="0" err="1" smtClean="0"/>
            <a:t>diambil</a:t>
          </a:r>
          <a:r>
            <a:rPr lang="en-US" sz="2000" dirty="0" smtClean="0"/>
            <a:t> tidak </a:t>
          </a:r>
          <a:r>
            <a:rPr lang="en-US" sz="2000" dirty="0" err="1" smtClean="0"/>
            <a:t>merugikan</a:t>
          </a:r>
          <a:r>
            <a:rPr lang="en-US" sz="2000" dirty="0" smtClean="0"/>
            <a:t> </a:t>
          </a:r>
          <a:r>
            <a:rPr lang="en-US" sz="2000" dirty="0" err="1" smtClean="0"/>
            <a:t>kedua</a:t>
          </a:r>
          <a:r>
            <a:rPr lang="en-US" sz="2000" dirty="0" smtClean="0"/>
            <a:t> </a:t>
          </a:r>
          <a:r>
            <a:rPr lang="en-US" sz="2000" dirty="0" err="1" smtClean="0"/>
            <a:t>belah</a:t>
          </a:r>
          <a:r>
            <a:rPr lang="en-US" sz="2000" dirty="0" smtClean="0"/>
            <a:t> </a:t>
          </a:r>
          <a:r>
            <a:rPr lang="en-US" sz="2000" dirty="0" err="1" smtClean="0"/>
            <a:t>pihak</a:t>
          </a:r>
          <a:r>
            <a:rPr lang="en-US" sz="2000" dirty="0" smtClean="0"/>
            <a:t>.</a:t>
          </a:r>
          <a:endParaRPr lang="en-US" sz="2000" dirty="0"/>
        </a:p>
      </dgm:t>
    </dgm:pt>
    <dgm:pt modelId="{30AC6136-25C4-44A3-9FA4-4471F2E67F86}" type="parTrans" cxnId="{C40869B8-7AFA-4FC3-977B-8E558AAF334A}">
      <dgm:prSet/>
      <dgm:spPr/>
      <dgm:t>
        <a:bodyPr/>
        <a:lstStyle/>
        <a:p>
          <a:endParaRPr lang="en-US" sz="2000"/>
        </a:p>
      </dgm:t>
    </dgm:pt>
    <dgm:pt modelId="{BF6E1895-0C4F-483C-9957-4E08CFC3FE2C}" type="sibTrans" cxnId="{C40869B8-7AFA-4FC3-977B-8E558AAF334A}">
      <dgm:prSet/>
      <dgm:spPr/>
      <dgm:t>
        <a:bodyPr/>
        <a:lstStyle/>
        <a:p>
          <a:endParaRPr lang="en-US" sz="2000"/>
        </a:p>
      </dgm:t>
    </dgm:pt>
    <dgm:pt modelId="{6CAE8891-AC61-460E-9B90-6F3D2731819D}">
      <dgm:prSet phldrT="[Text]" custT="1"/>
      <dgm:spPr/>
      <dgm:t>
        <a:bodyPr/>
        <a:lstStyle/>
        <a:p>
          <a:r>
            <a:rPr lang="en-US" sz="2000" dirty="0" err="1" smtClean="0"/>
            <a:t>Memprediksi</a:t>
          </a:r>
          <a:r>
            <a:rPr lang="en-US" sz="2000" dirty="0" smtClean="0"/>
            <a:t> </a:t>
          </a:r>
          <a:r>
            <a:rPr lang="en-US" sz="2000" dirty="0" err="1" smtClean="0"/>
            <a:t>berbagai</a:t>
          </a:r>
          <a:r>
            <a:rPr lang="en-US" sz="2000" dirty="0" smtClean="0"/>
            <a:t> </a:t>
          </a:r>
          <a:r>
            <a:rPr lang="en-US" sz="2000" dirty="0" err="1" smtClean="0"/>
            <a:t>kemungkinan</a:t>
          </a:r>
          <a:r>
            <a:rPr lang="en-US" sz="2000" dirty="0" smtClean="0"/>
            <a:t> yang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terjadi</a:t>
          </a:r>
          <a:r>
            <a:rPr lang="en-US" sz="2000" dirty="0" smtClean="0"/>
            <a:t> </a:t>
          </a:r>
          <a:r>
            <a:rPr lang="en-US" sz="2000" dirty="0" err="1" smtClean="0"/>
            <a:t>ketika</a:t>
          </a:r>
          <a:r>
            <a:rPr lang="en-US" sz="2000" dirty="0" smtClean="0"/>
            <a:t> </a:t>
          </a:r>
          <a:r>
            <a:rPr lang="en-US" sz="2000" dirty="0" err="1" smtClean="0"/>
            <a:t>sebuah</a:t>
          </a:r>
          <a:r>
            <a:rPr lang="en-US" sz="2000" dirty="0" smtClean="0"/>
            <a:t> </a:t>
          </a:r>
          <a:r>
            <a:rPr lang="en-US" sz="2000" dirty="0" err="1" smtClean="0"/>
            <a:t>kebijaksanaan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en-US" sz="2000" dirty="0" smtClean="0"/>
            <a:t> </a:t>
          </a:r>
          <a:r>
            <a:rPr lang="en-US" sz="2000" dirty="0" err="1" smtClean="0"/>
            <a:t>diambil</a:t>
          </a:r>
          <a:r>
            <a:rPr lang="en-US" sz="2000" dirty="0" smtClean="0"/>
            <a:t>, </a:t>
          </a:r>
          <a:r>
            <a:rPr lang="en-US" sz="2000" dirty="0" err="1" smtClean="0"/>
            <a:t>baik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perusahaan</a:t>
          </a:r>
          <a:r>
            <a:rPr lang="en-US" sz="2000" dirty="0" smtClean="0"/>
            <a:t> </a:t>
          </a:r>
          <a:r>
            <a:rPr lang="en-US" sz="2000" dirty="0" err="1" smtClean="0"/>
            <a:t>maupun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.</a:t>
          </a:r>
          <a:endParaRPr lang="en-US" sz="2000" dirty="0"/>
        </a:p>
      </dgm:t>
    </dgm:pt>
    <dgm:pt modelId="{59FEE3AC-9C95-4B83-A08B-5D44F368802F}" type="parTrans" cxnId="{42FEA1D4-5ECE-4382-AB4F-23005E435637}">
      <dgm:prSet/>
      <dgm:spPr/>
      <dgm:t>
        <a:bodyPr/>
        <a:lstStyle/>
        <a:p>
          <a:endParaRPr lang="en-US" sz="2000"/>
        </a:p>
      </dgm:t>
    </dgm:pt>
    <dgm:pt modelId="{B0750D07-140F-412A-BB1A-76EBA6228AF6}" type="sibTrans" cxnId="{42FEA1D4-5ECE-4382-AB4F-23005E435637}">
      <dgm:prSet/>
      <dgm:spPr/>
      <dgm:t>
        <a:bodyPr/>
        <a:lstStyle/>
        <a:p>
          <a:endParaRPr lang="en-US" sz="2000"/>
        </a:p>
      </dgm:t>
    </dgm:pt>
    <dgm:pt modelId="{07CF3A01-F918-4F8D-90F0-5A7E2680C254}">
      <dgm:prSet phldrT="[Text]" custT="1"/>
      <dgm:spPr/>
      <dgm:t>
        <a:bodyPr/>
        <a:lstStyle/>
        <a:p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sumber</a:t>
          </a:r>
          <a:r>
            <a:rPr lang="en-US" sz="2000" dirty="0" smtClean="0"/>
            <a:t> </a:t>
          </a:r>
          <a:r>
            <a:rPr lang="en-US" sz="2000" dirty="0" err="1" smtClean="0"/>
            <a:t>informasi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kondisi</a:t>
          </a:r>
          <a:r>
            <a:rPr lang="en-US" sz="2000" dirty="0" smtClean="0"/>
            <a:t> yang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terjadi</a:t>
          </a:r>
          <a:r>
            <a:rPr lang="en-US" sz="2000" dirty="0" smtClean="0"/>
            <a:t> </a:t>
          </a:r>
          <a:r>
            <a:rPr lang="en-US" sz="2000" dirty="0" err="1" smtClean="0"/>
            <a:t>ketika</a:t>
          </a:r>
          <a:r>
            <a:rPr lang="en-US" sz="2000" dirty="0" smtClean="0"/>
            <a:t> </a:t>
          </a:r>
          <a:r>
            <a:rPr lang="en-US" sz="2000" dirty="0" err="1" smtClean="0"/>
            <a:t>sebuah</a:t>
          </a:r>
          <a:r>
            <a:rPr lang="en-US" sz="2000" dirty="0" smtClean="0"/>
            <a:t> </a:t>
          </a:r>
          <a:r>
            <a:rPr lang="en-US" sz="2000" dirty="0" err="1" smtClean="0"/>
            <a:t>kebijakan</a:t>
          </a:r>
          <a:r>
            <a:rPr lang="en-US" sz="2000" dirty="0" smtClean="0"/>
            <a:t> </a:t>
          </a:r>
          <a:r>
            <a:rPr lang="en-US" sz="2000" dirty="0" err="1" smtClean="0"/>
            <a:t>diambil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.</a:t>
          </a:r>
          <a:endParaRPr lang="en-US" sz="2000" dirty="0"/>
        </a:p>
      </dgm:t>
    </dgm:pt>
    <dgm:pt modelId="{F9CA25BE-F9D0-4A4D-B043-6EBD9E1E8C73}" type="parTrans" cxnId="{BBEC8BF7-A22F-4466-B7F3-81DA2933D562}">
      <dgm:prSet/>
      <dgm:spPr/>
      <dgm:t>
        <a:bodyPr/>
        <a:lstStyle/>
        <a:p>
          <a:endParaRPr lang="en-US" sz="2000"/>
        </a:p>
      </dgm:t>
    </dgm:pt>
    <dgm:pt modelId="{0239DFAB-6589-4064-A8F6-2E8CDB4C3341}" type="sibTrans" cxnId="{BBEC8BF7-A22F-4466-B7F3-81DA2933D562}">
      <dgm:prSet/>
      <dgm:spPr/>
      <dgm:t>
        <a:bodyPr/>
        <a:lstStyle/>
        <a:p>
          <a:endParaRPr lang="en-US" sz="2000"/>
        </a:p>
      </dgm:t>
    </dgm:pt>
    <dgm:pt modelId="{0E05BDBA-413F-46F5-9F29-AA083ABAD9BB}">
      <dgm:prSet phldrT="[Text]" custT="1"/>
      <dgm:spPr/>
      <dgm:t>
        <a:bodyPr/>
        <a:lstStyle/>
        <a:p>
          <a:r>
            <a:rPr lang="en-US" sz="2000" dirty="0" err="1" smtClean="0"/>
            <a:t>Memberi</a:t>
          </a:r>
          <a:r>
            <a:rPr lang="en-US" sz="2000" dirty="0" smtClean="0"/>
            <a:t> </a:t>
          </a:r>
          <a:r>
            <a:rPr lang="en-US" sz="2000" dirty="0" err="1" smtClean="0"/>
            <a:t>keyakinan</a:t>
          </a:r>
          <a:r>
            <a:rPr lang="en-US" sz="2000" dirty="0" smtClean="0"/>
            <a:t> </a:t>
          </a:r>
          <a:r>
            <a:rPr lang="en-US" sz="2000" dirty="0" err="1" smtClean="0"/>
            <a:t>kepada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bahwa</a:t>
          </a:r>
          <a:r>
            <a:rPr lang="en-US" sz="2000" dirty="0" smtClean="0"/>
            <a:t> </a:t>
          </a:r>
          <a:r>
            <a:rPr lang="en-US" sz="2000" dirty="0" err="1" smtClean="0"/>
            <a:t>pelaksanaan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kebijakan</a:t>
          </a:r>
          <a:r>
            <a:rPr lang="en-US" sz="2000" dirty="0" smtClean="0"/>
            <a:t> </a:t>
          </a:r>
          <a:r>
            <a:rPr lang="en-US" sz="2000" dirty="0" err="1" smtClean="0"/>
            <a:t>membutuhkan</a:t>
          </a:r>
          <a:r>
            <a:rPr lang="en-US" sz="2000" dirty="0" smtClean="0"/>
            <a:t> </a:t>
          </a:r>
          <a:r>
            <a:rPr lang="en-US" sz="2000" dirty="0" err="1" smtClean="0"/>
            <a:t>waktu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momentum yang </a:t>
          </a:r>
          <a:r>
            <a:rPr lang="en-US" sz="2000" dirty="0" err="1" smtClean="0"/>
            <a:t>tepat</a:t>
          </a:r>
          <a:r>
            <a:rPr lang="en-US" sz="2000" dirty="0" smtClean="0"/>
            <a:t>.</a:t>
          </a:r>
          <a:endParaRPr lang="en-US" sz="2000" dirty="0"/>
        </a:p>
      </dgm:t>
    </dgm:pt>
    <dgm:pt modelId="{4745EA68-BAA3-4EDB-8D2D-DCAB7F3C5259}" type="parTrans" cxnId="{23CDCBCE-12A4-4474-AF3B-A933902D1FAA}">
      <dgm:prSet/>
      <dgm:spPr/>
      <dgm:t>
        <a:bodyPr/>
        <a:lstStyle/>
        <a:p>
          <a:endParaRPr lang="en-US" sz="2000"/>
        </a:p>
      </dgm:t>
    </dgm:pt>
    <dgm:pt modelId="{5D65123B-9172-43A0-9DD4-373E3373F40A}" type="sibTrans" cxnId="{23CDCBCE-12A4-4474-AF3B-A933902D1FAA}">
      <dgm:prSet/>
      <dgm:spPr/>
      <dgm:t>
        <a:bodyPr/>
        <a:lstStyle/>
        <a:p>
          <a:endParaRPr lang="en-US" sz="2000"/>
        </a:p>
      </dgm:t>
    </dgm:pt>
    <dgm:pt modelId="{02BD8BF7-48D1-438E-AF01-4905671A1D40}" type="pres">
      <dgm:prSet presAssocID="{8CD926BB-33D0-4010-BE6E-4BFC64EA274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4164E10-1035-43BE-AD70-E563D329B7E0}" type="pres">
      <dgm:prSet presAssocID="{8CD926BB-33D0-4010-BE6E-4BFC64EA2747}" presName="Name1" presStyleCnt="0"/>
      <dgm:spPr/>
    </dgm:pt>
    <dgm:pt modelId="{727ED0CF-5538-4281-8E43-24D52F340F89}" type="pres">
      <dgm:prSet presAssocID="{8CD926BB-33D0-4010-BE6E-4BFC64EA2747}" presName="cycle" presStyleCnt="0"/>
      <dgm:spPr/>
    </dgm:pt>
    <dgm:pt modelId="{39180A19-EBDF-46BE-AC1B-393071C1F23A}" type="pres">
      <dgm:prSet presAssocID="{8CD926BB-33D0-4010-BE6E-4BFC64EA2747}" presName="srcNode" presStyleLbl="node1" presStyleIdx="0" presStyleCnt="4"/>
      <dgm:spPr/>
    </dgm:pt>
    <dgm:pt modelId="{B67E9882-5372-411A-85B6-E9649C1BD3F5}" type="pres">
      <dgm:prSet presAssocID="{8CD926BB-33D0-4010-BE6E-4BFC64EA2747}" presName="conn" presStyleLbl="parChTrans1D2" presStyleIdx="0" presStyleCnt="1"/>
      <dgm:spPr/>
      <dgm:t>
        <a:bodyPr/>
        <a:lstStyle/>
        <a:p>
          <a:endParaRPr lang="en-US"/>
        </a:p>
      </dgm:t>
    </dgm:pt>
    <dgm:pt modelId="{A076C5D6-3603-4859-8634-28A790610B1E}" type="pres">
      <dgm:prSet presAssocID="{8CD926BB-33D0-4010-BE6E-4BFC64EA2747}" presName="extraNode" presStyleLbl="node1" presStyleIdx="0" presStyleCnt="4"/>
      <dgm:spPr/>
    </dgm:pt>
    <dgm:pt modelId="{C915823A-47DB-46AC-B27A-E95DC83C3EF0}" type="pres">
      <dgm:prSet presAssocID="{8CD926BB-33D0-4010-BE6E-4BFC64EA2747}" presName="dstNode" presStyleLbl="node1" presStyleIdx="0" presStyleCnt="4"/>
      <dgm:spPr/>
    </dgm:pt>
    <dgm:pt modelId="{D32682E6-BCB7-46F2-93CB-87423E5D359F}" type="pres">
      <dgm:prSet presAssocID="{B2A0373B-88E5-4A46-81A1-3B1749B1F370}" presName="text_1" presStyleLbl="node1" presStyleIdx="0" presStyleCnt="4" custScaleY="119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6B1E1-7641-406F-9E22-F62E2A816899}" type="pres">
      <dgm:prSet presAssocID="{B2A0373B-88E5-4A46-81A1-3B1749B1F370}" presName="accent_1" presStyleCnt="0"/>
      <dgm:spPr/>
    </dgm:pt>
    <dgm:pt modelId="{9BD12AAF-E3F3-4667-BE49-7062688E39FC}" type="pres">
      <dgm:prSet presAssocID="{B2A0373B-88E5-4A46-81A1-3B1749B1F370}" presName="accentRepeatNode" presStyleLbl="solidFgAcc1" presStyleIdx="0" presStyleCnt="4"/>
      <dgm:spPr/>
    </dgm:pt>
    <dgm:pt modelId="{4377FA4D-E843-4095-9024-F336DE89C48A}" type="pres">
      <dgm:prSet presAssocID="{6CAE8891-AC61-460E-9B90-6F3D2731819D}" presName="text_2" presStyleLbl="node1" presStyleIdx="1" presStyleCnt="4" custScaleX="100664" custScaleY="1454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D7F82A-CFEC-42DD-8554-F44C5FEBA6EE}" type="pres">
      <dgm:prSet presAssocID="{6CAE8891-AC61-460E-9B90-6F3D2731819D}" presName="accent_2" presStyleCnt="0"/>
      <dgm:spPr/>
    </dgm:pt>
    <dgm:pt modelId="{E5F93BCD-056D-4C24-9336-F1EFED0134D9}" type="pres">
      <dgm:prSet presAssocID="{6CAE8891-AC61-460E-9B90-6F3D2731819D}" presName="accentRepeatNode" presStyleLbl="solidFgAcc1" presStyleIdx="1" presStyleCnt="4"/>
      <dgm:spPr/>
    </dgm:pt>
    <dgm:pt modelId="{31A97978-ED73-4C3F-AD01-3C4BAC9F287E}" type="pres">
      <dgm:prSet presAssocID="{07CF3A01-F918-4F8D-90F0-5A7E2680C25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808E9-9297-4B07-B780-8F6CA67DB6F0}" type="pres">
      <dgm:prSet presAssocID="{07CF3A01-F918-4F8D-90F0-5A7E2680C254}" presName="accent_3" presStyleCnt="0"/>
      <dgm:spPr/>
    </dgm:pt>
    <dgm:pt modelId="{56079977-5926-4428-B5B6-F52D7BFC6496}" type="pres">
      <dgm:prSet presAssocID="{07CF3A01-F918-4F8D-90F0-5A7E2680C254}" presName="accentRepeatNode" presStyleLbl="solidFgAcc1" presStyleIdx="2" presStyleCnt="4"/>
      <dgm:spPr/>
    </dgm:pt>
    <dgm:pt modelId="{913B336D-E865-4D0B-ADEB-42690623250B}" type="pres">
      <dgm:prSet presAssocID="{0E05BDBA-413F-46F5-9F29-AA083ABAD9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479F5-0806-4CE7-8331-1432013BC1BB}" type="pres">
      <dgm:prSet presAssocID="{0E05BDBA-413F-46F5-9F29-AA083ABAD9BB}" presName="accent_4" presStyleCnt="0"/>
      <dgm:spPr/>
    </dgm:pt>
    <dgm:pt modelId="{6342A78F-60CB-4992-A97E-F2A0C08F91A7}" type="pres">
      <dgm:prSet presAssocID="{0E05BDBA-413F-46F5-9F29-AA083ABAD9BB}" presName="accentRepeatNode" presStyleLbl="solidFgAcc1" presStyleIdx="3" presStyleCnt="4"/>
      <dgm:spPr/>
    </dgm:pt>
  </dgm:ptLst>
  <dgm:cxnLst>
    <dgm:cxn modelId="{42FEA1D4-5ECE-4382-AB4F-23005E435637}" srcId="{8CD926BB-33D0-4010-BE6E-4BFC64EA2747}" destId="{6CAE8891-AC61-460E-9B90-6F3D2731819D}" srcOrd="1" destOrd="0" parTransId="{59FEE3AC-9C95-4B83-A08B-5D44F368802F}" sibTransId="{B0750D07-140F-412A-BB1A-76EBA6228AF6}"/>
    <dgm:cxn modelId="{17FE1F52-3423-46D7-8EEA-FDBAC0AC382B}" type="presOf" srcId="{8CD926BB-33D0-4010-BE6E-4BFC64EA2747}" destId="{02BD8BF7-48D1-438E-AF01-4905671A1D40}" srcOrd="0" destOrd="0" presId="urn:microsoft.com/office/officeart/2008/layout/VerticalCurvedList"/>
    <dgm:cxn modelId="{43617623-72F7-48E0-8B4C-3BA4AA9BD4EF}" type="presOf" srcId="{0E05BDBA-413F-46F5-9F29-AA083ABAD9BB}" destId="{913B336D-E865-4D0B-ADEB-42690623250B}" srcOrd="0" destOrd="0" presId="urn:microsoft.com/office/officeart/2008/layout/VerticalCurvedList"/>
    <dgm:cxn modelId="{23CDCBCE-12A4-4474-AF3B-A933902D1FAA}" srcId="{8CD926BB-33D0-4010-BE6E-4BFC64EA2747}" destId="{0E05BDBA-413F-46F5-9F29-AA083ABAD9BB}" srcOrd="3" destOrd="0" parTransId="{4745EA68-BAA3-4EDB-8D2D-DCAB7F3C5259}" sibTransId="{5D65123B-9172-43A0-9DD4-373E3373F40A}"/>
    <dgm:cxn modelId="{85F16AEC-5154-4518-8A99-D7A2523A136E}" type="presOf" srcId="{BF6E1895-0C4F-483C-9957-4E08CFC3FE2C}" destId="{B67E9882-5372-411A-85B6-E9649C1BD3F5}" srcOrd="0" destOrd="0" presId="urn:microsoft.com/office/officeart/2008/layout/VerticalCurvedList"/>
    <dgm:cxn modelId="{BBEC8BF7-A22F-4466-B7F3-81DA2933D562}" srcId="{8CD926BB-33D0-4010-BE6E-4BFC64EA2747}" destId="{07CF3A01-F918-4F8D-90F0-5A7E2680C254}" srcOrd="2" destOrd="0" parTransId="{F9CA25BE-F9D0-4A4D-B043-6EBD9E1E8C73}" sibTransId="{0239DFAB-6589-4064-A8F6-2E8CDB4C3341}"/>
    <dgm:cxn modelId="{C6E17D87-36FE-4663-B0C3-5D93CAE59C48}" type="presOf" srcId="{B2A0373B-88E5-4A46-81A1-3B1749B1F370}" destId="{D32682E6-BCB7-46F2-93CB-87423E5D359F}" srcOrd="0" destOrd="0" presId="urn:microsoft.com/office/officeart/2008/layout/VerticalCurvedList"/>
    <dgm:cxn modelId="{E0AE9B42-1014-4697-A01C-D1B8D0176C8E}" type="presOf" srcId="{07CF3A01-F918-4F8D-90F0-5A7E2680C254}" destId="{31A97978-ED73-4C3F-AD01-3C4BAC9F287E}" srcOrd="0" destOrd="0" presId="urn:microsoft.com/office/officeart/2008/layout/VerticalCurvedList"/>
    <dgm:cxn modelId="{C40869B8-7AFA-4FC3-977B-8E558AAF334A}" srcId="{8CD926BB-33D0-4010-BE6E-4BFC64EA2747}" destId="{B2A0373B-88E5-4A46-81A1-3B1749B1F370}" srcOrd="0" destOrd="0" parTransId="{30AC6136-25C4-44A3-9FA4-4471F2E67F86}" sibTransId="{BF6E1895-0C4F-483C-9957-4E08CFC3FE2C}"/>
    <dgm:cxn modelId="{B4D78108-86CC-4372-BDD2-DD568B21A22B}" type="presOf" srcId="{6CAE8891-AC61-460E-9B90-6F3D2731819D}" destId="{4377FA4D-E843-4095-9024-F336DE89C48A}" srcOrd="0" destOrd="0" presId="urn:microsoft.com/office/officeart/2008/layout/VerticalCurvedList"/>
    <dgm:cxn modelId="{01B82357-0DF8-4E2C-98A9-F78E95934CD6}" type="presParOf" srcId="{02BD8BF7-48D1-438E-AF01-4905671A1D40}" destId="{D4164E10-1035-43BE-AD70-E563D329B7E0}" srcOrd="0" destOrd="0" presId="urn:microsoft.com/office/officeart/2008/layout/VerticalCurvedList"/>
    <dgm:cxn modelId="{4DFEAF6E-BE76-4753-A735-AA665902CA71}" type="presParOf" srcId="{D4164E10-1035-43BE-AD70-E563D329B7E0}" destId="{727ED0CF-5538-4281-8E43-24D52F340F89}" srcOrd="0" destOrd="0" presId="urn:microsoft.com/office/officeart/2008/layout/VerticalCurvedList"/>
    <dgm:cxn modelId="{6B0040BA-2E68-4AE2-964E-78EB9603C2DB}" type="presParOf" srcId="{727ED0CF-5538-4281-8E43-24D52F340F89}" destId="{39180A19-EBDF-46BE-AC1B-393071C1F23A}" srcOrd="0" destOrd="0" presId="urn:microsoft.com/office/officeart/2008/layout/VerticalCurvedList"/>
    <dgm:cxn modelId="{AEB05DFD-6C7C-4114-BD97-D013134CF577}" type="presParOf" srcId="{727ED0CF-5538-4281-8E43-24D52F340F89}" destId="{B67E9882-5372-411A-85B6-E9649C1BD3F5}" srcOrd="1" destOrd="0" presId="urn:microsoft.com/office/officeart/2008/layout/VerticalCurvedList"/>
    <dgm:cxn modelId="{A7D935E3-BB9F-470D-A7E0-F66766CC0426}" type="presParOf" srcId="{727ED0CF-5538-4281-8E43-24D52F340F89}" destId="{A076C5D6-3603-4859-8634-28A790610B1E}" srcOrd="2" destOrd="0" presId="urn:microsoft.com/office/officeart/2008/layout/VerticalCurvedList"/>
    <dgm:cxn modelId="{A3246E42-0CE9-4ED4-B3C9-1E855265DA59}" type="presParOf" srcId="{727ED0CF-5538-4281-8E43-24D52F340F89}" destId="{C915823A-47DB-46AC-B27A-E95DC83C3EF0}" srcOrd="3" destOrd="0" presId="urn:microsoft.com/office/officeart/2008/layout/VerticalCurvedList"/>
    <dgm:cxn modelId="{34964822-E5F2-444A-8033-8F6389C5A519}" type="presParOf" srcId="{D4164E10-1035-43BE-AD70-E563D329B7E0}" destId="{D32682E6-BCB7-46F2-93CB-87423E5D359F}" srcOrd="1" destOrd="0" presId="urn:microsoft.com/office/officeart/2008/layout/VerticalCurvedList"/>
    <dgm:cxn modelId="{11CEB92D-8CA6-4E1E-BFF2-28CAD1910AA1}" type="presParOf" srcId="{D4164E10-1035-43BE-AD70-E563D329B7E0}" destId="{83D6B1E1-7641-406F-9E22-F62E2A816899}" srcOrd="2" destOrd="0" presId="urn:microsoft.com/office/officeart/2008/layout/VerticalCurvedList"/>
    <dgm:cxn modelId="{19019E08-E95E-4B04-A716-3DC3728B390F}" type="presParOf" srcId="{83D6B1E1-7641-406F-9E22-F62E2A816899}" destId="{9BD12AAF-E3F3-4667-BE49-7062688E39FC}" srcOrd="0" destOrd="0" presId="urn:microsoft.com/office/officeart/2008/layout/VerticalCurvedList"/>
    <dgm:cxn modelId="{20C601F1-2B3E-4F72-B11D-D77DEF9120F0}" type="presParOf" srcId="{D4164E10-1035-43BE-AD70-E563D329B7E0}" destId="{4377FA4D-E843-4095-9024-F336DE89C48A}" srcOrd="3" destOrd="0" presId="urn:microsoft.com/office/officeart/2008/layout/VerticalCurvedList"/>
    <dgm:cxn modelId="{AA065DD7-7FE5-4144-B6A9-CB0EB823F99A}" type="presParOf" srcId="{D4164E10-1035-43BE-AD70-E563D329B7E0}" destId="{57D7F82A-CFEC-42DD-8554-F44C5FEBA6EE}" srcOrd="4" destOrd="0" presId="urn:microsoft.com/office/officeart/2008/layout/VerticalCurvedList"/>
    <dgm:cxn modelId="{7D26BB4A-0A1B-4EE6-B1E5-5D6126B8EDB5}" type="presParOf" srcId="{57D7F82A-CFEC-42DD-8554-F44C5FEBA6EE}" destId="{E5F93BCD-056D-4C24-9336-F1EFED0134D9}" srcOrd="0" destOrd="0" presId="urn:microsoft.com/office/officeart/2008/layout/VerticalCurvedList"/>
    <dgm:cxn modelId="{F475D568-8BCF-416B-917B-9326540B77CC}" type="presParOf" srcId="{D4164E10-1035-43BE-AD70-E563D329B7E0}" destId="{31A97978-ED73-4C3F-AD01-3C4BAC9F287E}" srcOrd="5" destOrd="0" presId="urn:microsoft.com/office/officeart/2008/layout/VerticalCurvedList"/>
    <dgm:cxn modelId="{A6C22BB4-00E1-4262-9BE1-7B03244D584A}" type="presParOf" srcId="{D4164E10-1035-43BE-AD70-E563D329B7E0}" destId="{698808E9-9297-4B07-B780-8F6CA67DB6F0}" srcOrd="6" destOrd="0" presId="urn:microsoft.com/office/officeart/2008/layout/VerticalCurvedList"/>
    <dgm:cxn modelId="{58CD6BCF-25D2-429E-A20C-87B80A51AF4A}" type="presParOf" srcId="{698808E9-9297-4B07-B780-8F6CA67DB6F0}" destId="{56079977-5926-4428-B5B6-F52D7BFC6496}" srcOrd="0" destOrd="0" presId="urn:microsoft.com/office/officeart/2008/layout/VerticalCurvedList"/>
    <dgm:cxn modelId="{10FB42DC-58D1-4E46-AA0A-3E407724B5D1}" type="presParOf" srcId="{D4164E10-1035-43BE-AD70-E563D329B7E0}" destId="{913B336D-E865-4D0B-ADEB-42690623250B}" srcOrd="7" destOrd="0" presId="urn:microsoft.com/office/officeart/2008/layout/VerticalCurvedList"/>
    <dgm:cxn modelId="{C2CEAF9C-679C-44F8-8511-2F42A68FDC70}" type="presParOf" srcId="{D4164E10-1035-43BE-AD70-E563D329B7E0}" destId="{AF5479F5-0806-4CE7-8331-1432013BC1BB}" srcOrd="8" destOrd="0" presId="urn:microsoft.com/office/officeart/2008/layout/VerticalCurvedList"/>
    <dgm:cxn modelId="{3938BBAF-0ED6-4B34-8DBB-00E7F449CE4A}" type="presParOf" srcId="{AF5479F5-0806-4CE7-8331-1432013BC1BB}" destId="{6342A78F-60CB-4992-A97E-F2A0C08F91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BD5DB-E93B-443B-99E0-DABBE4D8A457}">
      <dsp:nvSpPr>
        <dsp:cNvPr id="0" name=""/>
        <dsp:cNvSpPr/>
      </dsp:nvSpPr>
      <dsp:spPr>
        <a:xfrm>
          <a:off x="-4971476" y="-761743"/>
          <a:ext cx="5920831" cy="5920831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4C362-502C-4A9D-BFB5-09C39FC0E91D}">
      <dsp:nvSpPr>
        <dsp:cNvPr id="0" name=""/>
        <dsp:cNvSpPr/>
      </dsp:nvSpPr>
      <dsp:spPr>
        <a:xfrm>
          <a:off x="354218" y="231564"/>
          <a:ext cx="6824330" cy="4629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Memelihara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iklim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komunikasi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terbuka</a:t>
          </a:r>
          <a:endParaRPr lang="en-US" sz="2000" kern="1200" dirty="0"/>
        </a:p>
      </dsp:txBody>
      <dsp:txXfrm>
        <a:off x="354218" y="231564"/>
        <a:ext cx="6824330" cy="462952"/>
      </dsp:txXfrm>
    </dsp:sp>
    <dsp:sp modelId="{C125BE01-8FDA-43D5-A635-7D5E5BBDAB45}">
      <dsp:nvSpPr>
        <dsp:cNvPr id="0" name=""/>
        <dsp:cNvSpPr/>
      </dsp:nvSpPr>
      <dsp:spPr>
        <a:xfrm>
          <a:off x="64872" y="173695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CE07D2-471E-4717-9696-C636F98CFF8A}">
      <dsp:nvSpPr>
        <dsp:cNvPr id="0" name=""/>
        <dsp:cNvSpPr/>
      </dsp:nvSpPr>
      <dsp:spPr>
        <a:xfrm>
          <a:off x="735028" y="925904"/>
          <a:ext cx="6443520" cy="4629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Memegang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teguh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berkomunikasi</a:t>
          </a:r>
          <a:endParaRPr lang="en-US" sz="2000" kern="1200" dirty="0"/>
        </a:p>
      </dsp:txBody>
      <dsp:txXfrm>
        <a:off x="735028" y="925904"/>
        <a:ext cx="6443520" cy="462952"/>
      </dsp:txXfrm>
    </dsp:sp>
    <dsp:sp modelId="{F972EC48-836F-495D-B3FD-5178875B2C66}">
      <dsp:nvSpPr>
        <dsp:cNvPr id="0" name=""/>
        <dsp:cNvSpPr/>
      </dsp:nvSpPr>
      <dsp:spPr>
        <a:xfrm>
          <a:off x="445683" y="868035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EF6526-B408-4F06-A163-91838795326F}">
      <dsp:nvSpPr>
        <dsp:cNvPr id="0" name=""/>
        <dsp:cNvSpPr/>
      </dsp:nvSpPr>
      <dsp:spPr>
        <a:xfrm>
          <a:off x="909163" y="1620245"/>
          <a:ext cx="6269385" cy="4629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Memahami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kesulitan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komunikasi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antarbudaya</a:t>
          </a:r>
          <a:endParaRPr lang="en-US" sz="2000" kern="1200" dirty="0"/>
        </a:p>
      </dsp:txBody>
      <dsp:txXfrm>
        <a:off x="909163" y="1620245"/>
        <a:ext cx="6269385" cy="462952"/>
      </dsp:txXfrm>
    </dsp:sp>
    <dsp:sp modelId="{2D2B1362-46FF-4AD7-884D-6A41FFC06421}">
      <dsp:nvSpPr>
        <dsp:cNvPr id="0" name=""/>
        <dsp:cNvSpPr/>
      </dsp:nvSpPr>
      <dsp:spPr>
        <a:xfrm>
          <a:off x="619817" y="1562376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1EDFEA-68F8-4F5D-A798-969E324906C6}">
      <dsp:nvSpPr>
        <dsp:cNvPr id="0" name=""/>
        <dsp:cNvSpPr/>
      </dsp:nvSpPr>
      <dsp:spPr>
        <a:xfrm>
          <a:off x="909163" y="2314146"/>
          <a:ext cx="6269385" cy="4629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Bersikap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empati</a:t>
          </a:r>
          <a:endParaRPr lang="en-US" sz="2000" kern="1200" dirty="0"/>
        </a:p>
      </dsp:txBody>
      <dsp:txXfrm>
        <a:off x="909163" y="2314146"/>
        <a:ext cx="6269385" cy="462952"/>
      </dsp:txXfrm>
    </dsp:sp>
    <dsp:sp modelId="{9A6F65DB-76ED-4C17-AD4F-37C724A0E5A9}">
      <dsp:nvSpPr>
        <dsp:cNvPr id="0" name=""/>
        <dsp:cNvSpPr/>
      </dsp:nvSpPr>
      <dsp:spPr>
        <a:xfrm>
          <a:off x="619817" y="2256277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A9E0D-3422-4333-A510-627A7DFF00CF}">
      <dsp:nvSpPr>
        <dsp:cNvPr id="0" name=""/>
        <dsp:cNvSpPr/>
      </dsp:nvSpPr>
      <dsp:spPr>
        <a:xfrm>
          <a:off x="735028" y="2946181"/>
          <a:ext cx="6443520" cy="58756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Menggunakan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tepat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bijaksana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bertanggung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jawab</a:t>
          </a:r>
          <a:endParaRPr lang="en-US" sz="2000" kern="1200" dirty="0"/>
        </a:p>
      </dsp:txBody>
      <dsp:txXfrm>
        <a:off x="735028" y="2946181"/>
        <a:ext cx="6443520" cy="587565"/>
      </dsp:txXfrm>
    </dsp:sp>
    <dsp:sp modelId="{22175290-AC9F-4642-AF30-8940DCBF2D9B}">
      <dsp:nvSpPr>
        <dsp:cNvPr id="0" name=""/>
        <dsp:cNvSpPr/>
      </dsp:nvSpPr>
      <dsp:spPr>
        <a:xfrm>
          <a:off x="445683" y="2950618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1B4179-A732-488C-B787-DADA71C4449A}">
      <dsp:nvSpPr>
        <dsp:cNvPr id="0" name=""/>
        <dsp:cNvSpPr/>
      </dsp:nvSpPr>
      <dsp:spPr>
        <a:xfrm>
          <a:off x="354218" y="3702828"/>
          <a:ext cx="6824330" cy="4629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46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Berpikiran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terbuka</a:t>
          </a:r>
          <a:endParaRPr lang="en-US" sz="2000" kern="1200" dirty="0"/>
        </a:p>
      </dsp:txBody>
      <dsp:txXfrm>
        <a:off x="354218" y="3702828"/>
        <a:ext cx="6824330" cy="462952"/>
      </dsp:txXfrm>
    </dsp:sp>
    <dsp:sp modelId="{D11091E9-F38C-4425-A37D-80019B31B229}">
      <dsp:nvSpPr>
        <dsp:cNvPr id="0" name=""/>
        <dsp:cNvSpPr/>
      </dsp:nvSpPr>
      <dsp:spPr>
        <a:xfrm>
          <a:off x="64872" y="3644959"/>
          <a:ext cx="578690" cy="5786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7E9882-5372-411A-85B6-E9649C1BD3F5}">
      <dsp:nvSpPr>
        <dsp:cNvPr id="0" name=""/>
        <dsp:cNvSpPr/>
      </dsp:nvSpPr>
      <dsp:spPr>
        <a:xfrm>
          <a:off x="-4869794" y="-744268"/>
          <a:ext cx="5784281" cy="5784281"/>
        </a:xfrm>
        <a:prstGeom prst="blockArc">
          <a:avLst>
            <a:gd name="adj1" fmla="val 18900000"/>
            <a:gd name="adj2" fmla="val 2700000"/>
            <a:gd name="adj3" fmla="val 373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2682E6-BCB7-46F2-93CB-87423E5D359F}">
      <dsp:nvSpPr>
        <dsp:cNvPr id="0" name=""/>
        <dsp:cNvSpPr/>
      </dsp:nvSpPr>
      <dsp:spPr>
        <a:xfrm>
          <a:off x="472587" y="264359"/>
          <a:ext cx="8370699" cy="7926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5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Memengaruhi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agar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diambil</a:t>
          </a:r>
          <a:r>
            <a:rPr lang="en-US" sz="2000" kern="1200" dirty="0" smtClean="0"/>
            <a:t> tidak </a:t>
          </a:r>
          <a:r>
            <a:rPr lang="en-US" sz="2000" kern="1200" dirty="0" err="1" smtClean="0"/>
            <a:t>merugikan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kedua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pihak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72587" y="264359"/>
        <a:ext cx="8370699" cy="792652"/>
      </dsp:txXfrm>
    </dsp:sp>
    <dsp:sp modelId="{9BD12AAF-E3F3-4667-BE49-7062688E39FC}">
      <dsp:nvSpPr>
        <dsp:cNvPr id="0" name=""/>
        <dsp:cNvSpPr/>
      </dsp:nvSpPr>
      <dsp:spPr>
        <a:xfrm>
          <a:off x="59551" y="247649"/>
          <a:ext cx="826071" cy="8260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7FA4D-E843-4095-9024-F336DE89C48A}">
      <dsp:nvSpPr>
        <dsp:cNvPr id="0" name=""/>
        <dsp:cNvSpPr/>
      </dsp:nvSpPr>
      <dsp:spPr>
        <a:xfrm>
          <a:off x="824939" y="1171544"/>
          <a:ext cx="8044880" cy="9611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5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Memprediksi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kemungkinan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sebuah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kebijaksanaan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diambil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baik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perusahaan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maupun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824939" y="1171544"/>
        <a:ext cx="8044880" cy="961197"/>
      </dsp:txXfrm>
    </dsp:sp>
    <dsp:sp modelId="{E5F93BCD-056D-4C24-9336-F1EFED0134D9}">
      <dsp:nvSpPr>
        <dsp:cNvPr id="0" name=""/>
        <dsp:cNvSpPr/>
      </dsp:nvSpPr>
      <dsp:spPr>
        <a:xfrm>
          <a:off x="438436" y="1239107"/>
          <a:ext cx="826071" cy="8260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97978-ED73-4C3F-AD01-3C4BAC9F287E}">
      <dsp:nvSpPr>
        <dsp:cNvPr id="0" name=""/>
        <dsp:cNvSpPr/>
      </dsp:nvSpPr>
      <dsp:spPr>
        <a:xfrm>
          <a:off x="851472" y="2313172"/>
          <a:ext cx="7991814" cy="660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5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sumber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informasi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kondisi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sebuah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kebijakan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diambil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851472" y="2313172"/>
        <a:ext cx="7991814" cy="660857"/>
      </dsp:txXfrm>
    </dsp:sp>
    <dsp:sp modelId="{56079977-5926-4428-B5B6-F52D7BFC6496}">
      <dsp:nvSpPr>
        <dsp:cNvPr id="0" name=""/>
        <dsp:cNvSpPr/>
      </dsp:nvSpPr>
      <dsp:spPr>
        <a:xfrm>
          <a:off x="438436" y="2230565"/>
          <a:ext cx="826071" cy="8260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B336D-E865-4D0B-ADEB-42690623250B}">
      <dsp:nvSpPr>
        <dsp:cNvPr id="0" name=""/>
        <dsp:cNvSpPr/>
      </dsp:nvSpPr>
      <dsp:spPr>
        <a:xfrm>
          <a:off x="472587" y="3304630"/>
          <a:ext cx="8370699" cy="6608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5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keyakinan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bahwa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pelaksanaan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kebijakan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membutuhkan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waktu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momentum yang </a:t>
          </a:r>
          <a:r>
            <a:rPr lang="en-US" sz="2000" kern="1200" dirty="0" err="1" smtClean="0"/>
            <a:t>tepat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72587" y="3304630"/>
        <a:ext cx="8370699" cy="660857"/>
      </dsp:txXfrm>
    </dsp:sp>
    <dsp:sp modelId="{6342A78F-60CB-4992-A97E-F2A0C08F91A7}">
      <dsp:nvSpPr>
        <dsp:cNvPr id="0" name=""/>
        <dsp:cNvSpPr/>
      </dsp:nvSpPr>
      <dsp:spPr>
        <a:xfrm>
          <a:off x="59551" y="3222023"/>
          <a:ext cx="826071" cy="8260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PROYEK IPAS</a:t>
            </a:r>
            <a:r>
              <a:rPr lang="en-US" sz="1200" b="1" baseline="0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Ilmu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Penegtahuan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Alam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Sosial</a:t>
            </a:r>
            <a:r>
              <a:rPr lang="en-US" dirty="0" smtClean="0"/>
              <a:t>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8-10pt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56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5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56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50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9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1.png"/><Relationship Id="rId2" Type="http://schemas.openxmlformats.org/officeDocument/2006/relationships/image" Target="../media/image17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0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/Relationships>
</file>

<file path=ppt/slides/_rels/slide2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1.png"/><Relationship Id="rId2" Type="http://schemas.openxmlformats.org/officeDocument/2006/relationships/image" Target="../media/image17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0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7" Type="http://schemas.openxmlformats.org/officeDocument/2006/relationships/image" Target="../media/image54.svg"/><Relationship Id="rId2" Type="http://schemas.openxmlformats.org/officeDocument/2006/relationships/image" Target="../media/image5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image" Target="../media/image3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3" Type="http://schemas.openxmlformats.org/officeDocument/2006/relationships/image" Target="../media/image14.png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4" Type="http://schemas.openxmlformats.org/officeDocument/2006/relationships/image" Target="../media/image8.png"/><Relationship Id="rId23" Type="http://schemas.openxmlformats.org/officeDocument/2006/relationships/image" Target="../media/image59.sv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0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image" Target="../media/image3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0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2628899" y="2024985"/>
            <a:ext cx="6477000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 smtClean="0">
                <a:solidFill>
                  <a:srgbClr val="5D8079"/>
                </a:solidFill>
                <a:cs typeface="Arial" pitchFamily="34" charset="0"/>
              </a:rPr>
              <a:t>Dasar-Dasar</a:t>
            </a:r>
            <a:r>
              <a:rPr lang="en-US" sz="3200" b="1" dirty="0" smtClean="0">
                <a:solidFill>
                  <a:srgbClr val="5D8079"/>
                </a:solidFill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5D8079"/>
                </a:solidFill>
                <a:cs typeface="Arial" pitchFamily="34" charset="0"/>
              </a:rPr>
              <a:t>Pemasaran</a:t>
            </a:r>
            <a:endParaRPr lang="en-US" sz="3200" b="1" dirty="0" smtClean="0">
              <a:solidFill>
                <a:srgbClr val="5D8079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Program </a:t>
            </a:r>
            <a:r>
              <a:rPr lang="en-US" sz="2000" dirty="0" err="1" smtClean="0">
                <a:solidFill>
                  <a:srgbClr val="5D8079"/>
                </a:solidFill>
                <a:cs typeface="Arial" pitchFamily="34" charset="0"/>
              </a:rPr>
              <a:t>Keahlian</a:t>
            </a: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5D8079"/>
                </a:solidFill>
                <a:cs typeface="Arial" pitchFamily="34" charset="0"/>
              </a:rPr>
              <a:t>Pemasaran</a:t>
            </a:r>
            <a:endParaRPr lang="en-US" sz="2000" dirty="0" smtClean="0">
              <a:solidFill>
                <a:srgbClr val="5D8079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Volume 2</a:t>
            </a:r>
          </a:p>
        </p:txBody>
      </p:sp>
      <p:cxnSp>
        <p:nvCxnSpPr>
          <p:cNvPr id="9" name="直線コネクタ 9"/>
          <p:cNvCxnSpPr/>
          <p:nvPr/>
        </p:nvCxnSpPr>
        <p:spPr>
          <a:xfrm>
            <a:off x="3124200" y="3714750"/>
            <a:ext cx="575966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295114" y="9715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91330" y="3856479"/>
            <a:ext cx="225202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SMK/MAK 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Kelas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385022" y="971550"/>
            <a:ext cx="2205777" cy="30480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47750"/>
            <a:ext cx="2081264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8340" y="805339"/>
            <a:ext cx="8458200" cy="13854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publik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pidato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audience communication</a:t>
            </a:r>
            <a:r>
              <a:rPr lang="en-US" sz="2000" dirty="0" smtClean="0">
                <a:solidFill>
                  <a:schemeClr val="tx1"/>
                </a:solidFill>
              </a:rPr>
              <a:t>). </a:t>
            </a:r>
            <a:r>
              <a:rPr lang="en-US" sz="2000" dirty="0" err="1" smtClean="0">
                <a:solidFill>
                  <a:schemeClr val="tx1"/>
                </a:solidFill>
              </a:rPr>
              <a:t>Contohnya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manajer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sambutan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karyawan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seorang</a:t>
            </a:r>
            <a:r>
              <a:rPr lang="en-US" sz="2000" dirty="0" smtClean="0">
                <a:solidFill>
                  <a:schemeClr val="tx1"/>
                </a:solidFill>
              </a:rPr>
              <a:t> guru </a:t>
            </a:r>
            <a:r>
              <a:rPr lang="en-US" sz="2000" dirty="0" err="1" smtClean="0">
                <a:solidFill>
                  <a:schemeClr val="tx1"/>
                </a:solidFill>
              </a:rPr>
              <a:t>memberikan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penjelasan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kelas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10544" y="482901"/>
            <a:ext cx="4818656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publik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public </a:t>
            </a:r>
            <a:r>
              <a:rPr lang="en-US" sz="2000" i="1" dirty="0">
                <a:cs typeface="Arial" panose="020B0604020202020204" pitchFamily="34" charset="0"/>
              </a:rPr>
              <a:t>communication</a:t>
            </a:r>
            <a:r>
              <a:rPr lang="en-US" sz="2000" dirty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48340" y="2796520"/>
            <a:ext cx="8458200" cy="137543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dikirim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disampaikan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lembaga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khalayak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melalui</a:t>
            </a:r>
            <a:r>
              <a:rPr lang="en-US" sz="2000" dirty="0" smtClean="0">
                <a:solidFill>
                  <a:schemeClr val="tx1"/>
                </a:solidFill>
              </a:rPr>
              <a:t> media </a:t>
            </a:r>
            <a:r>
              <a:rPr lang="en-US" sz="2000" dirty="0" err="1" smtClean="0">
                <a:solidFill>
                  <a:schemeClr val="tx1"/>
                </a:solidFill>
              </a:rPr>
              <a:t>massa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seperti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televisi</a:t>
            </a:r>
            <a:r>
              <a:rPr lang="en-US" sz="2000" dirty="0" smtClean="0">
                <a:solidFill>
                  <a:schemeClr val="tx1"/>
                </a:solidFill>
              </a:rPr>
              <a:t>, radio, film, internet,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surat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kabar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0544" y="2474082"/>
            <a:ext cx="481865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massa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mass </a:t>
            </a:r>
            <a:r>
              <a:rPr lang="en-US" sz="2000" i="1" dirty="0">
                <a:cs typeface="Arial" panose="020B0604020202020204" pitchFamily="34" charset="0"/>
              </a:rPr>
              <a:t>communication</a:t>
            </a:r>
            <a:r>
              <a:rPr lang="en-US" sz="2000" dirty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85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140" y="-9993"/>
            <a:ext cx="5701860" cy="3800943"/>
          </a:xfrm>
          <a:prstGeom prst="teardrop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85245" y="3551028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4038600" y="3829166"/>
            <a:ext cx="5092260" cy="70788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Wawancara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dilakukan</a:t>
            </a:r>
            <a:r>
              <a:rPr lang="en-US" sz="2000" dirty="0" smtClean="0">
                <a:cs typeface="Arial" pitchFamily="34" charset="0"/>
              </a:rPr>
              <a:t> untuk </a:t>
            </a:r>
            <a:r>
              <a:rPr lang="en-US" sz="2000" dirty="0" err="1" smtClean="0">
                <a:cs typeface="Arial" pitchFamily="34" charset="0"/>
              </a:rPr>
              <a:t>mendapatkan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informasi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tepat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dari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pihak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ditanya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0" y="742950"/>
            <a:ext cx="32766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Wawancara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proses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berlangsung</a:t>
            </a:r>
            <a:r>
              <a:rPr lang="en-US" sz="2000" dirty="0" smtClean="0">
                <a:solidFill>
                  <a:srgbClr val="242021"/>
                </a:solidFill>
              </a:rPr>
              <a:t> di </a:t>
            </a:r>
            <a:r>
              <a:rPr lang="en-US" sz="2000" dirty="0" err="1" smtClean="0">
                <a:solidFill>
                  <a:srgbClr val="242021"/>
                </a:solidFill>
              </a:rPr>
              <a:t>antara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dua</a:t>
            </a:r>
            <a:r>
              <a:rPr lang="en-US" sz="2000" dirty="0" smtClean="0">
                <a:solidFill>
                  <a:srgbClr val="242021"/>
                </a:solidFill>
              </a:rPr>
              <a:t> orang yang </a:t>
            </a:r>
            <a:r>
              <a:rPr lang="en-US" sz="2000" dirty="0" err="1" smtClean="0">
                <a:solidFill>
                  <a:srgbClr val="242021"/>
                </a:solidFill>
              </a:rPr>
              <a:t>sifatnya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lebih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serius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Cirinya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pihak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dominan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bertanya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lainnya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menjawab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9632161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794" y="228600"/>
            <a:ext cx="5655734" cy="3181350"/>
          </a:xfrm>
          <a:prstGeom prst="round2Diag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09583" y="341154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365794" y="3689687"/>
            <a:ext cx="5689404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Komunikasi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kelompok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kecil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dilakukan</a:t>
            </a:r>
            <a:r>
              <a:rPr lang="en-US" sz="2000" dirty="0" smtClean="0">
                <a:cs typeface="Arial" pitchFamily="34" charset="0"/>
              </a:rPr>
              <a:t> untuk </a:t>
            </a:r>
            <a:r>
              <a:rPr lang="en-US" sz="2000" dirty="0" err="1" smtClean="0">
                <a:cs typeface="Arial" pitchFamily="34" charset="0"/>
              </a:rPr>
              <a:t>meningkatkan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informasi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pengetahuan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kemampuan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diri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para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anggotanya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0" y="438150"/>
            <a:ext cx="3124200" cy="3660636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kelompok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kecil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proses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berlangsung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antara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tiga</a:t>
            </a:r>
            <a:r>
              <a:rPr lang="en-US" sz="2000" dirty="0" smtClean="0">
                <a:solidFill>
                  <a:srgbClr val="242021"/>
                </a:solidFill>
              </a:rPr>
              <a:t> orang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lebih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tatap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muka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Setiap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anggotanya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saling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berinteraksi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antara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lainnya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Contohnya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kelompok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belajar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367917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Unsur-Unsur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7894559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5973960" y="895350"/>
            <a:ext cx="2645265" cy="37400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76198" y="1125764"/>
            <a:ext cx="5931923" cy="1903186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397055" y="573845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494" y="1276350"/>
            <a:ext cx="5215086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dimengerti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diterima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orang lain.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terdiri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lima </a:t>
            </a:r>
            <a:r>
              <a:rPr lang="en-US" sz="2000" dirty="0" err="1" smtClean="0"/>
              <a:t>unsur</a:t>
            </a:r>
            <a:r>
              <a:rPr lang="en-US" sz="2000" dirty="0" smtClean="0"/>
              <a:t>.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salah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unsur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, proses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tidak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berlangsung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869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805339"/>
            <a:ext cx="2133600" cy="37752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Komunikator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yang </a:t>
            </a:r>
            <a:r>
              <a:rPr lang="en-US" sz="2000" dirty="0" err="1">
                <a:solidFill>
                  <a:schemeClr val="tx1"/>
                </a:solidFill>
              </a:rPr>
              <a:t>mengirim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menyampaikan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informasi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08177" y="562928"/>
            <a:ext cx="1923056" cy="588643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cs typeface="Arial" panose="020B0604020202020204" pitchFamily="34" charset="0"/>
              </a:rPr>
              <a:t>Komunikator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67000" y="909163"/>
            <a:ext cx="2743200" cy="3671411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>
                <a:solidFill>
                  <a:schemeClr val="tx1"/>
                </a:solidFill>
              </a:rPr>
              <a:t>Pesan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merupakan</a:t>
            </a:r>
            <a:r>
              <a:rPr lang="en-US" sz="2000" dirty="0">
                <a:solidFill>
                  <a:schemeClr val="tx1"/>
                </a:solidFill>
              </a:rPr>
              <a:t> ide,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berita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ingin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disampaikan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oleh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komunikator</a:t>
            </a:r>
            <a:r>
              <a:rPr lang="en-US" sz="2000" dirty="0">
                <a:solidFill>
                  <a:schemeClr val="tx1"/>
                </a:solidFill>
              </a:rPr>
              <a:t>. Isi </a:t>
            </a:r>
            <a:r>
              <a:rPr lang="en-US" sz="2000" dirty="0" err="1">
                <a:solidFill>
                  <a:schemeClr val="tx1"/>
                </a:solidFill>
              </a:rPr>
              <a:t>pesan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harus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jelas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sehingga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komunikator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menerima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memahaminya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baik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92302" y="514350"/>
            <a:ext cx="1923056" cy="63722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/>
              <a:t>Pesan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informasi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5746898" y="957739"/>
            <a:ext cx="3016102" cy="3622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tx1"/>
                </a:solidFill>
              </a:rPr>
              <a:t>Media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sarana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saluran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komunikator</a:t>
            </a:r>
            <a:r>
              <a:rPr lang="en-US" sz="2000" dirty="0" smtClean="0">
                <a:solidFill>
                  <a:schemeClr val="tx1"/>
                </a:solidFill>
              </a:rPr>
              <a:t> untuk </a:t>
            </a:r>
            <a:r>
              <a:rPr lang="en-US" sz="2000" dirty="0" err="1" smtClean="0">
                <a:solidFill>
                  <a:schemeClr val="tx1"/>
                </a:solidFill>
              </a:rPr>
              <a:t>menyampaikan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Pemilihan</a:t>
            </a:r>
            <a:r>
              <a:rPr lang="en-US" sz="2000" dirty="0" smtClean="0">
                <a:solidFill>
                  <a:schemeClr val="tx1"/>
                </a:solidFill>
              </a:rPr>
              <a:t> media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bergantung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sifat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  <a:r>
              <a:rPr lang="id-ID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jenis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disampaikan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43600" y="514350"/>
            <a:ext cx="2590800" cy="68579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smtClean="0"/>
              <a:t>Media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(</a:t>
            </a:r>
            <a:r>
              <a:rPr lang="en-US" sz="2000" i="1" dirty="0" smtClean="0"/>
              <a:t>channel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2406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9841"/>
            <a:ext cx="3358748" cy="26146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1371600" y="4312878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99" y="47625"/>
            <a:ext cx="1962150" cy="1962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986833" y="1806730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11" name="Freeform 21"/>
          <p:cNvSpPr/>
          <p:nvPr/>
        </p:nvSpPr>
        <p:spPr>
          <a:xfrm>
            <a:off x="2996411" y="296563"/>
            <a:ext cx="5616624" cy="1163993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3302856" y="505045"/>
            <a:ext cx="5236766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WhatsApp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salah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contoh</a:t>
            </a:r>
            <a:r>
              <a:rPr lang="en-US" sz="2000" dirty="0" smtClean="0"/>
              <a:t> media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personal.</a:t>
            </a:r>
            <a:endParaRPr lang="id-ID" sz="2000" dirty="0"/>
          </a:p>
        </p:txBody>
      </p:sp>
      <p:sp>
        <p:nvSpPr>
          <p:cNvPr id="13" name="Freeform 21"/>
          <p:cNvSpPr/>
          <p:nvPr/>
        </p:nvSpPr>
        <p:spPr>
          <a:xfrm>
            <a:off x="3075398" y="2343150"/>
            <a:ext cx="5616624" cy="1163993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3381843" y="2551632"/>
            <a:ext cx="5236766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/>
              <a:t>Koran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salah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contoh</a:t>
            </a:r>
            <a:r>
              <a:rPr lang="en-US" sz="2000" dirty="0" smtClean="0"/>
              <a:t> media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massa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860492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93898" y="1237283"/>
            <a:ext cx="3244702" cy="3066243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Komunikan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penerima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sasaran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Komunikan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kelompok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masyarakat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luas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90599" y="793893"/>
            <a:ext cx="2787165" cy="685797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/>
              <a:t>Komunikan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4492255" y="1220005"/>
            <a:ext cx="3965945" cy="30662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Respons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tanggapan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setelah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menerima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Tanggapan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tolok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ukur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keberhasilan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88958" y="776615"/>
            <a:ext cx="3464442" cy="68579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 smtClean="0"/>
              <a:t>Respons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umpan</a:t>
            </a:r>
            <a:r>
              <a:rPr lang="en-US" sz="2000" dirty="0" smtClean="0"/>
              <a:t> </a:t>
            </a:r>
            <a:r>
              <a:rPr lang="en-US" sz="2000" dirty="0" err="1" smtClean="0"/>
              <a:t>balik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0729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4. </a:t>
            </a:r>
            <a:r>
              <a:rPr lang="en-US" sz="2000" b="1" dirty="0" err="1" smtClean="0">
                <a:sym typeface="Arial"/>
              </a:rPr>
              <a:t>Hambatan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9097" y="648231"/>
            <a:ext cx="475518" cy="9307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97930" y="1352550"/>
            <a:ext cx="4849467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Hambatan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segala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sesuatu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menghalang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mengganggu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tercapainya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efektif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Hambatan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terjadi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semua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konteks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baik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antarpribadi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massa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maupun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publik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81362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8698"/>
            <a:ext cx="5410200" cy="378565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Hambatan-hambatan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yaitu</a:t>
            </a:r>
            <a:r>
              <a:rPr lang="en-US" sz="2000" dirty="0" smtClean="0">
                <a:solidFill>
                  <a:srgbClr val="242021"/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perbedaan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persepsi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bahasa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srgbClr val="242021"/>
                </a:solidFill>
              </a:rPr>
              <a:t>p</a:t>
            </a:r>
            <a:r>
              <a:rPr lang="en-US" sz="2000" dirty="0" err="1" smtClean="0">
                <a:solidFill>
                  <a:srgbClr val="242021"/>
                </a:solidFill>
              </a:rPr>
              <a:t>erbedaan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budaya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gangguan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emosional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konsentrasi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pendengaran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buruk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gangguan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psikologis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gangguan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fisik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  <a:endParaRPr lang="en-US" sz="2000" dirty="0">
              <a:solidFill>
                <a:srgbClr val="24202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hambatan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teknis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perbedaan</a:t>
            </a:r>
            <a:r>
              <a:rPr lang="en-US" sz="2000" dirty="0" smtClean="0">
                <a:solidFill>
                  <a:srgbClr val="242021"/>
                </a:solidFill>
              </a:rPr>
              <a:t> status,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perbedaan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pola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kerangka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berpikir</a:t>
            </a:r>
            <a:r>
              <a:rPr lang="en-US" sz="2000" dirty="0" smtClean="0">
                <a:solidFill>
                  <a:srgbClr val="24202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gangguan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semantik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242021"/>
                </a:solidFill>
              </a:rPr>
              <a:t>hambatan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geografis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44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5. </a:t>
            </a:r>
            <a:r>
              <a:rPr lang="en-US" sz="2000" b="1" dirty="0" err="1" smtClean="0">
                <a:sym typeface="Arial"/>
              </a:rPr>
              <a:t>Mengatasi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Hambatan-Hambatan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44550912"/>
              </p:ext>
            </p:extLst>
          </p:nvPr>
        </p:nvGraphicFramePr>
        <p:xfrm>
          <a:off x="1981200" y="308005"/>
          <a:ext cx="7239000" cy="4397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owchart: Delay 4"/>
          <p:cNvSpPr/>
          <p:nvPr/>
        </p:nvSpPr>
        <p:spPr>
          <a:xfrm>
            <a:off x="0" y="971550"/>
            <a:ext cx="2362200" cy="3159383"/>
          </a:xfrm>
          <a:prstGeom prst="flowChartDelay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ym typeface="Arial"/>
              </a:rPr>
              <a:t>Beberapa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hal</a:t>
            </a:r>
            <a:r>
              <a:rPr lang="en-US" sz="2000" dirty="0">
                <a:sym typeface="Arial"/>
              </a:rPr>
              <a:t> yang </a:t>
            </a:r>
            <a:r>
              <a:rPr lang="en-US" sz="2000" dirty="0" err="1">
                <a:sym typeface="Arial"/>
              </a:rPr>
              <a:t>harus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diperhatikan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dalam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mengatasi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hambatan-hambatan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dalam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komunikasi</a:t>
            </a:r>
            <a:r>
              <a:rPr lang="en-US" sz="2000" dirty="0">
                <a:sym typeface="Arial"/>
              </a:rPr>
              <a:t>.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0127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DITOR NANDA\2022-2023 DATA\NASKAH K21\09 DASAR-DASAR PEMASARAN KELAS X\JILID B\[DOWNLOADED] Gambar Dasar Dasar Pemasaran SMK\COLOR Dasar Dasar Pemasaran SMK Volume 2\shutterstock_1847608645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08"/>
          <a:stretch/>
        </p:blipFill>
        <p:spPr bwMode="auto">
          <a:xfrm>
            <a:off x="386" y="0"/>
            <a:ext cx="91436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C079FF1-0BFA-4537-BA4E-B57FC3784335}"/>
              </a:ext>
            </a:extLst>
          </p:cNvPr>
          <p:cNvGrpSpPr/>
          <p:nvPr/>
        </p:nvGrpSpPr>
        <p:grpSpPr>
          <a:xfrm>
            <a:off x="1564165" y="646697"/>
            <a:ext cx="5751035" cy="709051"/>
            <a:chOff x="1485387" y="516323"/>
            <a:chExt cx="3892163" cy="9546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449C0DFF-0E07-4682-8AA8-7235B090FF24}"/>
                </a:ext>
              </a:extLst>
            </p:cNvPr>
            <p:cNvGrpSpPr/>
            <p:nvPr/>
          </p:nvGrpSpPr>
          <p:grpSpPr>
            <a:xfrm>
              <a:off x="1485387" y="516323"/>
              <a:ext cx="3837770" cy="930640"/>
              <a:chOff x="1388494" y="545951"/>
              <a:chExt cx="3837770" cy="9306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E2A1FF01-2E86-4C1F-A134-7CA88239E893}"/>
                  </a:ext>
                </a:extLst>
              </p:cNvPr>
              <p:cNvSpPr/>
              <p:nvPr/>
            </p:nvSpPr>
            <p:spPr>
              <a:xfrm>
                <a:off x="1388494" y="545951"/>
                <a:ext cx="3837770" cy="9306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09A6B051-CD67-471D-8AB3-F277D121D05D}"/>
                  </a:ext>
                </a:extLst>
              </p:cNvPr>
              <p:cNvSpPr txBox="1"/>
              <p:nvPr/>
            </p:nvSpPr>
            <p:spPr>
              <a:xfrm>
                <a:off x="1665218" y="731782"/>
                <a:ext cx="34920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2800" b="1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74BD97F-A78A-4683-833B-85E6615A1A9F}"/>
                </a:ext>
              </a:extLst>
            </p:cNvPr>
            <p:cNvSpPr/>
            <p:nvPr/>
          </p:nvSpPr>
          <p:spPr>
            <a:xfrm>
              <a:off x="5321788" y="525730"/>
              <a:ext cx="55762" cy="945243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E6A14DC-F1FA-4975-B6D1-4C5FF145DC75}"/>
              </a:ext>
            </a:extLst>
          </p:cNvPr>
          <p:cNvGrpSpPr/>
          <p:nvPr/>
        </p:nvGrpSpPr>
        <p:grpSpPr>
          <a:xfrm>
            <a:off x="1491910" y="130374"/>
            <a:ext cx="542626" cy="1446963"/>
            <a:chOff x="1351578" y="29628"/>
            <a:chExt cx="542626" cy="14469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A5FBAA41-32C3-41CD-8348-0751F9168888}"/>
                </a:ext>
              </a:extLst>
            </p:cNvPr>
            <p:cNvSpPr/>
            <p:nvPr/>
          </p:nvSpPr>
          <p:spPr>
            <a:xfrm>
              <a:off x="1351578" y="537122"/>
              <a:ext cx="72251" cy="939469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DC69A18F-4158-4C01-AC07-45C13F574B78}"/>
                </a:ext>
              </a:extLst>
            </p:cNvPr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90F73B05-C3BD-4E82-BC2E-B5588B69B368}"/>
                </a:ext>
              </a:extLst>
            </p:cNvPr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1A672114-1141-4F57-B123-244CCF54B390}"/>
                </a:ext>
              </a:extLst>
            </p:cNvPr>
            <p:cNvSpPr/>
            <p:nvPr/>
          </p:nvSpPr>
          <p:spPr>
            <a:xfrm rot="16200000">
              <a:off x="1604353" y="357300"/>
              <a:ext cx="69041" cy="430087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1ADE9E7-3445-459C-BBF1-E7F5D3AA05A1}"/>
              </a:ext>
            </a:extLst>
          </p:cNvPr>
          <p:cNvSpPr txBox="1"/>
          <p:nvPr/>
        </p:nvSpPr>
        <p:spPr>
          <a:xfrm>
            <a:off x="1648434" y="742950"/>
            <a:ext cx="5971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50" dirty="0" smtClean="0">
                <a:solidFill>
                  <a:srgbClr val="C00000"/>
                </a:solidFill>
              </a:rPr>
              <a:t>BERKOMUNIKASI DENGAN PELANGGAN</a:t>
            </a:r>
            <a:endParaRPr lang="id-ID" sz="2400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22961" y="4400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757B71BF-3777-46E8-89E7-EE14E0B20343}"/>
              </a:ext>
            </a:extLst>
          </p:cNvPr>
          <p:cNvGrpSpPr/>
          <p:nvPr/>
        </p:nvGrpSpPr>
        <p:grpSpPr>
          <a:xfrm>
            <a:off x="139315" y="211633"/>
            <a:ext cx="1798411" cy="1249375"/>
            <a:chOff x="55507" y="128083"/>
            <a:chExt cx="1798411" cy="1249375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50673DD0-A655-40B4-A41B-E3F388CB41F6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ED1A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71ADE9E7-3445-459C-BBF1-E7F5D3AA05A1}"/>
                </a:ext>
              </a:extLst>
            </p:cNvPr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id-ID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2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FA36C771-1A44-49F6-806C-D2A4C676478D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686201D0-CAD3-4F56-B765-4763606149B9}"/>
                </a:ext>
              </a:extLst>
            </p:cNvPr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4922561E-B7BD-41BE-AA0D-2318A9B60430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36576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4114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Komunikasi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Bisnis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14690" y="1066340"/>
            <a:ext cx="2985710" cy="36250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285653" y="1200151"/>
            <a:ext cx="5715000" cy="2285999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389584" y="648232"/>
            <a:ext cx="475518" cy="9307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18419" y="1456433"/>
            <a:ext cx="4849467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untuk </a:t>
            </a:r>
            <a:r>
              <a:rPr lang="en-US" sz="2000" dirty="0" err="1" smtClean="0"/>
              <a:t>membangun</a:t>
            </a:r>
            <a:r>
              <a:rPr lang="en-US" sz="2000" dirty="0" smtClean="0"/>
              <a:t> </a:t>
            </a:r>
            <a:r>
              <a:rPr lang="en-US" sz="2000" dirty="0" err="1" smtClean="0"/>
              <a:t>kemitraan</a:t>
            </a:r>
            <a:r>
              <a:rPr lang="en-US" sz="2000" dirty="0" smtClean="0"/>
              <a:t> (</a:t>
            </a:r>
            <a:r>
              <a:rPr lang="en-US" sz="2000" i="1" dirty="0" smtClean="0"/>
              <a:t>partnership</a:t>
            </a:r>
            <a:r>
              <a:rPr lang="en-US" sz="2000" dirty="0" smtClean="0"/>
              <a:t>)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mempromosikan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gagasan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rangka</a:t>
            </a:r>
            <a:r>
              <a:rPr lang="en-US" sz="2000" dirty="0" smtClean="0"/>
              <a:t> </a:t>
            </a:r>
            <a:r>
              <a:rPr lang="en-US" sz="2000" dirty="0" err="1" smtClean="0"/>
              <a:t>menciptakan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dijalankan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010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Fungsi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Bisnis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200" y="1464635"/>
            <a:ext cx="3420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Fungsi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komunikasi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dalam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bisnis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yaitu</a:t>
            </a:r>
            <a:r>
              <a:rPr lang="en-US" sz="2000" dirty="0" smtClean="0">
                <a:sym typeface="Arial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informatif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pengendalian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persuasif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dan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integratif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.</a:t>
            </a:r>
            <a:endParaRPr lang="en-US" sz="2000" dirty="0" smtClean="0">
              <a:sym typeface="Arial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0" y="819150"/>
            <a:ext cx="2743200" cy="2999244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Dalam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komunikasi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bisnis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terjadi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pertukaran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gagasan</a:t>
            </a:r>
            <a:r>
              <a:rPr lang="en-US" sz="2000" dirty="0">
                <a:solidFill>
                  <a:srgbClr val="242021"/>
                </a:solidFill>
              </a:rPr>
              <a:t>, </a:t>
            </a:r>
            <a:r>
              <a:rPr lang="en-US" sz="2000" dirty="0" err="1">
                <a:solidFill>
                  <a:srgbClr val="242021"/>
                </a:solidFill>
              </a:rPr>
              <a:t>pendapat</a:t>
            </a:r>
            <a:r>
              <a:rPr lang="en-US" sz="2000" dirty="0">
                <a:solidFill>
                  <a:srgbClr val="242021"/>
                </a:solidFill>
              </a:rPr>
              <a:t>, </a:t>
            </a:r>
            <a:r>
              <a:rPr lang="en-US" sz="2000" dirty="0" err="1">
                <a:solidFill>
                  <a:srgbClr val="242021"/>
                </a:solidFill>
              </a:rPr>
              <a:t>informasi</a:t>
            </a:r>
            <a:r>
              <a:rPr lang="en-US" sz="2000" dirty="0">
                <a:solidFill>
                  <a:srgbClr val="242021"/>
                </a:solidFill>
              </a:rPr>
              <a:t>, </a:t>
            </a:r>
            <a:r>
              <a:rPr lang="en-US" sz="2000" dirty="0" err="1">
                <a:solidFill>
                  <a:srgbClr val="242021"/>
                </a:solidFill>
              </a:rPr>
              <a:t>dan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instruksi</a:t>
            </a:r>
            <a:r>
              <a:rPr lang="en-US" sz="2000" dirty="0">
                <a:solidFill>
                  <a:srgbClr val="242021"/>
                </a:solidFill>
              </a:rPr>
              <a:t> yang </a:t>
            </a:r>
            <a:r>
              <a:rPr lang="en-US" sz="2000" dirty="0" err="1">
                <a:solidFill>
                  <a:srgbClr val="242021"/>
                </a:solidFill>
              </a:rPr>
              <a:t>memiliki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tujuan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tertentu</a:t>
            </a:r>
            <a:r>
              <a:rPr lang="en-US" sz="2000" dirty="0">
                <a:solidFill>
                  <a:srgbClr val="242021"/>
                </a:solidFill>
              </a:rPr>
              <a:t>, </a:t>
            </a:r>
            <a:r>
              <a:rPr lang="en-US" sz="2000" dirty="0" err="1">
                <a:solidFill>
                  <a:srgbClr val="242021"/>
                </a:solidFill>
              </a:rPr>
              <a:t>serta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disajikan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secara</a:t>
            </a:r>
            <a:r>
              <a:rPr lang="en-US" sz="2000" dirty="0">
                <a:solidFill>
                  <a:srgbClr val="242021"/>
                </a:solidFill>
              </a:rPr>
              <a:t> personal </a:t>
            </a:r>
            <a:r>
              <a:rPr lang="en-US" sz="2000" dirty="0" err="1">
                <a:solidFill>
                  <a:srgbClr val="242021"/>
                </a:solidFill>
              </a:rPr>
              <a:t>ataupun</a:t>
            </a:r>
            <a:r>
              <a:rPr lang="en-US" sz="2000" dirty="0">
                <a:solidFill>
                  <a:srgbClr val="242021"/>
                </a:solidFill>
              </a:rPr>
              <a:t> impersonal.</a:t>
            </a:r>
            <a:endParaRPr lang="id-ID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123075" y="819150"/>
            <a:ext cx="2753055" cy="389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37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Bentuk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Bisnis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322421" y="854782"/>
            <a:ext cx="2702985" cy="37731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41349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2465" y="564280"/>
            <a:ext cx="475518" cy="930728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3397931" y="1456432"/>
            <a:ext cx="4849467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smtClean="0">
                <a:ea typeface="Microsoft JhengHei" pitchFamily="34" charset="-120"/>
              </a:rPr>
              <a:t>Ada </a:t>
            </a:r>
            <a:r>
              <a:rPr lang="en-US" sz="2000" dirty="0" err="1" smtClean="0">
                <a:ea typeface="Microsoft JhengHei" pitchFamily="34" charset="-120"/>
              </a:rPr>
              <a:t>berbagai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smtClean="0">
                <a:ea typeface="Microsoft JhengHei" pitchFamily="34" charset="-120"/>
              </a:rPr>
              <a:t>m</a:t>
            </a:r>
            <a:r>
              <a:rPr lang="id-ID" sz="2000" dirty="0" smtClean="0">
                <a:ea typeface="Microsoft JhengHei" pitchFamily="34" charset="-120"/>
              </a:rPr>
              <a:t>a</a:t>
            </a:r>
            <a:r>
              <a:rPr lang="en-US" sz="2000" dirty="0" smtClean="0">
                <a:ea typeface="Microsoft JhengHei" pitchFamily="34" charset="-120"/>
              </a:rPr>
              <a:t>cam </a:t>
            </a:r>
            <a:r>
              <a:rPr lang="en-US" sz="2000" dirty="0" err="1" smtClean="0">
                <a:ea typeface="Microsoft JhengHei" pitchFamily="34" charset="-120"/>
              </a:rPr>
              <a:t>bentuk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bisnis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Contohnya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percakapan</a:t>
            </a:r>
            <a:r>
              <a:rPr lang="en-US" sz="2000" dirty="0" smtClean="0">
                <a:ea typeface="Microsoft JhengHei" pitchFamily="34" charset="-120"/>
              </a:rPr>
              <a:t> “</a:t>
            </a:r>
            <a:r>
              <a:rPr lang="en-US" sz="2000" i="1" dirty="0" smtClean="0">
                <a:ea typeface="Microsoft JhengHei" pitchFamily="34" charset="-120"/>
              </a:rPr>
              <a:t>face to face</a:t>
            </a:r>
            <a:r>
              <a:rPr lang="en-US" sz="2000" dirty="0" smtClean="0">
                <a:ea typeface="Microsoft JhengHei" pitchFamily="34" charset="-120"/>
              </a:rPr>
              <a:t>”, </a:t>
            </a:r>
            <a:r>
              <a:rPr lang="en-US" sz="2000" dirty="0" err="1" smtClean="0">
                <a:ea typeface="Microsoft JhengHei" pitchFamily="34" charset="-120"/>
              </a:rPr>
              <a:t>percakapan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melalui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telepon</a:t>
            </a:r>
            <a:r>
              <a:rPr lang="en-US" sz="2000" dirty="0" smtClean="0">
                <a:ea typeface="Microsoft JhengHei" pitchFamily="34" charset="-120"/>
              </a:rPr>
              <a:t>, memo, </a:t>
            </a:r>
            <a:r>
              <a:rPr lang="en-US" sz="2000" dirty="0" err="1" smtClean="0">
                <a:ea typeface="Microsoft JhengHei" pitchFamily="34" charset="-120"/>
              </a:rPr>
              <a:t>surat-menyurat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lain </a:t>
            </a:r>
            <a:r>
              <a:rPr lang="en-US" sz="2000" dirty="0" err="1" smtClean="0">
                <a:ea typeface="Microsoft JhengHei" pitchFamily="34" charset="-120"/>
              </a:rPr>
              <a:t>sebagainya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Namun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semua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tersebut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dikelompokkan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menjadi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dua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macam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yaitu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komunikasi</a:t>
            </a:r>
            <a:r>
              <a:rPr lang="en-US" sz="2000" dirty="0" smtClean="0">
                <a:ea typeface="Microsoft JhengHei" pitchFamily="34" charset="-120"/>
              </a:rPr>
              <a:t> verbal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nonverbal.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47302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91144"/>
            <a:ext cx="5152517" cy="3436943"/>
          </a:xfrm>
          <a:prstGeom prst="round1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verbal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477685" y="3638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870257" y="3896849"/>
            <a:ext cx="5092260" cy="70788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Komunikasi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lisan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terjadi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ketika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penjual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melayani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pembeli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secara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langsung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0" y="819150"/>
            <a:ext cx="3505200" cy="3415963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verbal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bentuk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disampaikan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lisan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tertulis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dunia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bisnis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verbal </a:t>
            </a:r>
            <a:r>
              <a:rPr lang="en-US" sz="2000" dirty="0" err="1" smtClean="0">
                <a:solidFill>
                  <a:srgbClr val="242021"/>
                </a:solidFill>
              </a:rPr>
              <a:t>memiliki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porsi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besar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karena</a:t>
            </a:r>
            <a:r>
              <a:rPr lang="en-US" sz="2000" dirty="0" smtClean="0">
                <a:solidFill>
                  <a:srgbClr val="242021"/>
                </a:solidFill>
              </a:rPr>
              <a:t> ide-ide, </a:t>
            </a:r>
            <a:r>
              <a:rPr lang="en-US" sz="2000" dirty="0" err="1" smtClean="0">
                <a:solidFill>
                  <a:srgbClr val="242021"/>
                </a:solidFill>
              </a:rPr>
              <a:t>pemikiran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keputusan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banyak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disampaikan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secara</a:t>
            </a:r>
            <a:r>
              <a:rPr lang="en-US" sz="2000" dirty="0" smtClean="0">
                <a:solidFill>
                  <a:srgbClr val="242021"/>
                </a:solidFill>
              </a:rPr>
              <a:t> verbal.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2003568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nonverbal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467600" y="35447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920955" y="3790950"/>
            <a:ext cx="5092260" cy="70788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cs typeface="Arial" pitchFamily="34" charset="0"/>
              </a:rPr>
              <a:t>Untuk </a:t>
            </a:r>
            <a:r>
              <a:rPr lang="en-US" sz="2000" dirty="0" err="1" smtClean="0">
                <a:cs typeface="Arial" pitchFamily="34" charset="0"/>
              </a:rPr>
              <a:t>menegaskan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penolakan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seseorang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menyilangkan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tangannya</a:t>
            </a:r>
            <a:r>
              <a:rPr lang="en-US" sz="2000" dirty="0" smtClean="0">
                <a:cs typeface="Arial" pitchFamily="34" charset="0"/>
              </a:rPr>
              <a:t> di </a:t>
            </a:r>
            <a:r>
              <a:rPr lang="en-US" sz="2000" dirty="0" err="1" smtClean="0">
                <a:cs typeface="Arial" pitchFamily="34" charset="0"/>
              </a:rPr>
              <a:t>depan</a:t>
            </a:r>
            <a:r>
              <a:rPr lang="en-US" sz="2000" dirty="0" smtClean="0">
                <a:cs typeface="Arial" pitchFamily="34" charset="0"/>
              </a:rPr>
              <a:t> dada.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-1" y="590550"/>
            <a:ext cx="3505201" cy="3783270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nonverbal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tanpa</a:t>
            </a:r>
            <a:r>
              <a:rPr lang="en-US" sz="2000" dirty="0" smtClean="0">
                <a:solidFill>
                  <a:srgbClr val="242021"/>
                </a:solidFill>
              </a:rPr>
              <a:t> kata-kata. </a:t>
            </a:r>
            <a:r>
              <a:rPr lang="en-US" sz="2000" dirty="0" err="1" smtClean="0">
                <a:solidFill>
                  <a:srgbClr val="242021"/>
                </a:solidFill>
              </a:rPr>
              <a:t>Pada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nonverbal, </a:t>
            </a:r>
            <a:r>
              <a:rPr lang="en-US" sz="2000" dirty="0" err="1" smtClean="0">
                <a:solidFill>
                  <a:srgbClr val="242021"/>
                </a:solidFill>
              </a:rPr>
              <a:t>pesan</a:t>
            </a:r>
            <a:r>
              <a:rPr lang="en-US" sz="2000" dirty="0" smtClean="0">
                <a:solidFill>
                  <a:srgbClr val="242021"/>
                </a:solidFill>
              </a:rPr>
              <a:t> tidak </a:t>
            </a:r>
            <a:r>
              <a:rPr lang="en-US" sz="2000" dirty="0" err="1" smtClean="0">
                <a:solidFill>
                  <a:srgbClr val="242021"/>
                </a:solidFill>
              </a:rPr>
              <a:t>disampaikan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melalui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ucapan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kata-kata, </a:t>
            </a:r>
            <a:r>
              <a:rPr lang="en-US" sz="2000" dirty="0" err="1" smtClean="0">
                <a:solidFill>
                  <a:srgbClr val="242021"/>
                </a:solidFill>
              </a:rPr>
              <a:t>tetapi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menggunakan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bahasa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tubuh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simbol-simbol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penggunaan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objek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seperti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pakaian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potongan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rambut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lain </a:t>
            </a:r>
            <a:r>
              <a:rPr lang="en-US" sz="2000" dirty="0" err="1" smtClean="0">
                <a:solidFill>
                  <a:srgbClr val="242021"/>
                </a:solidFill>
              </a:rPr>
              <a:t>sebagainya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184" y="257205"/>
            <a:ext cx="4832333" cy="322155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31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Bisnis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69260" y="971551"/>
            <a:ext cx="2698030" cy="3657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08838" y="3660458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Google Shape;384;p16"/>
          <p:cNvSpPr/>
          <p:nvPr/>
        </p:nvSpPr>
        <p:spPr>
          <a:xfrm flipH="1">
            <a:off x="3124200" y="742950"/>
            <a:ext cx="5867400" cy="3287416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Etika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aturan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mengenai</a:t>
            </a:r>
            <a:r>
              <a:rPr lang="en-US" sz="2000" dirty="0" smtClean="0"/>
              <a:t> </a:t>
            </a:r>
            <a:r>
              <a:rPr lang="en-US" sz="2000" dirty="0" err="1" smtClean="0"/>
              <a:t>nilai-nilai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buruk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pergaulan</a:t>
            </a:r>
            <a:r>
              <a:rPr lang="en-US" sz="2000" dirty="0" smtClean="0"/>
              <a:t> </a:t>
            </a:r>
            <a:r>
              <a:rPr lang="en-US" sz="2000" dirty="0" err="1" smtClean="0"/>
              <a:t>manusia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interaksinya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sesama</a:t>
            </a:r>
            <a:r>
              <a:rPr lang="en-US" sz="2000" dirty="0" smtClean="0"/>
              <a:t>. </a:t>
            </a:r>
            <a:r>
              <a:rPr lang="en-US" sz="2000" dirty="0" err="1" smtClean="0"/>
              <a:t>Etika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penerapan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mengacu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prinsip-prinsip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dianut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mengenai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tidak </a:t>
            </a:r>
            <a:r>
              <a:rPr lang="en-US" sz="2000" dirty="0" err="1" smtClean="0"/>
              <a:t>baik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012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komunikator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958424" y="4001929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3352800" y="742950"/>
            <a:ext cx="5616624" cy="1163993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687598" y="873723"/>
            <a:ext cx="4850544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Etika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komunikator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aspek</a:t>
            </a:r>
            <a:r>
              <a:rPr lang="en-US" sz="2000" dirty="0" smtClean="0"/>
              <a:t> </a:t>
            </a:r>
            <a:r>
              <a:rPr lang="en-US" sz="2000" dirty="0" err="1" smtClean="0"/>
              <a:t>etika</a:t>
            </a:r>
            <a:r>
              <a:rPr lang="en-US" sz="2000" dirty="0" smtClean="0"/>
              <a:t> yang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komunikator</a:t>
            </a:r>
            <a:r>
              <a:rPr lang="en-US" sz="2000" dirty="0" smtClean="0"/>
              <a:t> </a:t>
            </a:r>
            <a:r>
              <a:rPr lang="en-US" sz="2000" dirty="0" err="1" smtClean="0"/>
              <a:t>saat</a:t>
            </a:r>
            <a:r>
              <a:rPr lang="en-US" sz="2000" dirty="0" smtClean="0"/>
              <a:t> </a:t>
            </a:r>
            <a:r>
              <a:rPr lang="en-US" sz="2000" dirty="0" err="1" smtClean="0"/>
              <a:t>berkomunikasi</a:t>
            </a:r>
            <a:r>
              <a:rPr lang="en-US" sz="2000" dirty="0" smtClean="0"/>
              <a:t>.</a:t>
            </a:r>
            <a:endParaRPr lang="id-ID" sz="2000" dirty="0"/>
          </a:p>
        </p:txBody>
      </p:sp>
      <p:sp>
        <p:nvSpPr>
          <p:cNvPr id="7" name="Freeform 21"/>
          <p:cNvSpPr/>
          <p:nvPr/>
        </p:nvSpPr>
        <p:spPr>
          <a:xfrm>
            <a:off x="3429000" y="2396509"/>
            <a:ext cx="5616624" cy="1849793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7598" y="2603482"/>
            <a:ext cx="4850544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/>
              <a:t>Agar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</a:t>
            </a:r>
            <a:r>
              <a:rPr lang="en-US" sz="2000" dirty="0" err="1" smtClean="0"/>
              <a:t>terjalin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, </a:t>
            </a:r>
            <a:r>
              <a:rPr lang="en-US" sz="2000" dirty="0" err="1" smtClean="0"/>
              <a:t>komunikator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dirty="0" err="1" smtClean="0"/>
              <a:t>kredibilitas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calon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tertarik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percaya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kualitas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.</a:t>
            </a:r>
            <a:endParaRPr lang="id-ID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3" y="843129"/>
            <a:ext cx="3156377" cy="315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07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pesan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76664"/>
            <a:ext cx="2800350" cy="28003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958424" y="3754643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3352800" y="666750"/>
            <a:ext cx="5616624" cy="1295400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505200" y="873723"/>
            <a:ext cx="5257800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Untuk </a:t>
            </a:r>
            <a:r>
              <a:rPr lang="en-US" sz="2000" dirty="0" err="1"/>
              <a:t>menghindari</a:t>
            </a:r>
            <a:r>
              <a:rPr lang="en-US" sz="2000" dirty="0"/>
              <a:t> </a:t>
            </a:r>
            <a:r>
              <a:rPr lang="en-US" sz="2000" dirty="0" err="1"/>
              <a:t>terjadi</a:t>
            </a:r>
            <a:r>
              <a:rPr lang="en-US" sz="2000" dirty="0"/>
              <a:t> </a:t>
            </a:r>
            <a:r>
              <a:rPr lang="en-US" sz="2000" dirty="0" err="1"/>
              <a:t>salah</a:t>
            </a:r>
            <a:r>
              <a:rPr lang="en-US" sz="2000" dirty="0"/>
              <a:t> </a:t>
            </a:r>
            <a:r>
              <a:rPr lang="en-US" sz="2000" dirty="0" err="1"/>
              <a:t>persepsi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penerimaan</a:t>
            </a:r>
            <a:r>
              <a:rPr lang="en-US" sz="2000" dirty="0"/>
              <a:t> </a:t>
            </a:r>
            <a:r>
              <a:rPr lang="en-US" sz="2000" dirty="0" err="1"/>
              <a:t>pesan</a:t>
            </a:r>
            <a:r>
              <a:rPr lang="en-US" sz="2000" dirty="0"/>
              <a:t>, </a:t>
            </a:r>
            <a:r>
              <a:rPr lang="en-US" sz="2000" dirty="0" err="1"/>
              <a:t>seorang</a:t>
            </a:r>
            <a:r>
              <a:rPr lang="en-US" sz="2000" dirty="0"/>
              <a:t> </a:t>
            </a:r>
            <a:r>
              <a:rPr lang="en-US" sz="2000" dirty="0" err="1"/>
              <a:t>komunikator</a:t>
            </a:r>
            <a:r>
              <a:rPr lang="en-US" sz="2000" dirty="0"/>
              <a:t>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/>
              <a:t>memperhatikan</a:t>
            </a:r>
            <a:r>
              <a:rPr lang="en-US" sz="2000" dirty="0"/>
              <a:t> </a:t>
            </a:r>
            <a:r>
              <a:rPr lang="en-US" sz="2000" dirty="0" err="1"/>
              <a:t>etika</a:t>
            </a:r>
            <a:r>
              <a:rPr lang="en-US" sz="2000" dirty="0"/>
              <a:t> </a:t>
            </a:r>
            <a:r>
              <a:rPr lang="en-US" sz="2000" dirty="0" err="1"/>
              <a:t>pesan</a:t>
            </a:r>
            <a:r>
              <a:rPr lang="en-US" sz="2000" dirty="0"/>
              <a:t>.</a:t>
            </a:r>
            <a:endParaRPr lang="id-ID" sz="2000" dirty="0"/>
          </a:p>
        </p:txBody>
      </p:sp>
      <p:sp>
        <p:nvSpPr>
          <p:cNvPr id="7" name="Freeform 21"/>
          <p:cNvSpPr/>
          <p:nvPr/>
        </p:nvSpPr>
        <p:spPr>
          <a:xfrm>
            <a:off x="3429000" y="2396509"/>
            <a:ext cx="5616624" cy="1527791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735840" y="2643794"/>
            <a:ext cx="4850544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Etika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unsur-unsur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memenuhi</a:t>
            </a:r>
            <a:r>
              <a:rPr lang="en-US" sz="2000" dirty="0" smtClean="0"/>
              <a:t> </a:t>
            </a:r>
            <a:r>
              <a:rPr lang="en-US" sz="2000" dirty="0" err="1" smtClean="0"/>
              <a:t>norma</a:t>
            </a:r>
            <a:r>
              <a:rPr lang="en-US" sz="2000" dirty="0" smtClean="0"/>
              <a:t> </a:t>
            </a:r>
            <a:r>
              <a:rPr lang="en-US" sz="2000" dirty="0" err="1" smtClean="0"/>
              <a:t>kesusilaan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berlaku</a:t>
            </a:r>
            <a:r>
              <a:rPr lang="en-US" sz="2000" dirty="0" smtClean="0"/>
              <a:t> di </a:t>
            </a:r>
            <a:r>
              <a:rPr lang="en-US" sz="2000" dirty="0" err="1" smtClean="0"/>
              <a:t>masayarakat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224998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2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media </a:t>
            </a:r>
            <a:r>
              <a:rPr lang="en-US" sz="2000" b="1" dirty="0" err="1" smtClean="0">
                <a:sym typeface="Arial"/>
              </a:rPr>
              <a:t>komunikasi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38895"/>
            <a:ext cx="5804920" cy="40453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5943600" y="4459129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76200" y="1466849"/>
            <a:ext cx="3634621" cy="2705101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228600" y="1750023"/>
            <a:ext cx="3402419" cy="19647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 smtClean="0"/>
              <a:t>Ketika</a:t>
            </a:r>
            <a:r>
              <a:rPr lang="en-US" sz="2000" dirty="0" smtClean="0"/>
              <a:t> </a:t>
            </a:r>
            <a:r>
              <a:rPr lang="en-US" sz="2000" dirty="0" err="1" smtClean="0"/>
              <a:t>berkomunikasi</a:t>
            </a:r>
            <a:r>
              <a:rPr lang="en-US" sz="2000" dirty="0" smtClean="0"/>
              <a:t>, media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tepat</a:t>
            </a:r>
            <a:r>
              <a:rPr lang="en-US" sz="2000" dirty="0" smtClean="0"/>
              <a:t> </a:t>
            </a:r>
            <a:r>
              <a:rPr lang="en-US" sz="2000" dirty="0" err="1" smtClean="0"/>
              <a:t>sasaran</a:t>
            </a:r>
            <a:r>
              <a:rPr lang="en-US" sz="2000" dirty="0" smtClean="0"/>
              <a:t>. Hal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berarti</a:t>
            </a:r>
            <a:r>
              <a:rPr lang="en-US" sz="2000" dirty="0" smtClean="0"/>
              <a:t> </a:t>
            </a:r>
            <a:r>
              <a:rPr lang="en-US" sz="2000" dirty="0" err="1" smtClean="0"/>
              <a:t>sarana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media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tidak </a:t>
            </a:r>
            <a:r>
              <a:rPr lang="en-US" sz="2000" dirty="0" err="1" smtClean="0"/>
              <a:t>berlebihan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disesuaikan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kondisi</a:t>
            </a:r>
            <a:r>
              <a:rPr lang="en-US" sz="2000" dirty="0" smtClean="0"/>
              <a:t> </a:t>
            </a:r>
            <a:r>
              <a:rPr lang="en-US" sz="2000" dirty="0" err="1" smtClean="0"/>
              <a:t>penerima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4117547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1" y="9554"/>
            <a:ext cx="4572001" cy="4572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00" y="57150"/>
            <a:ext cx="32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1021413" y="3974805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Freeform 21"/>
          <p:cNvSpPr/>
          <p:nvPr/>
        </p:nvSpPr>
        <p:spPr>
          <a:xfrm>
            <a:off x="3529416" y="693873"/>
            <a:ext cx="5233584" cy="1252239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681816" y="955512"/>
            <a:ext cx="4899231" cy="990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 smtClean="0"/>
              <a:t>Komunikan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menerima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mendengarkan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. </a:t>
            </a:r>
            <a:endParaRPr lang="id-ID" sz="2000" dirty="0"/>
          </a:p>
        </p:txBody>
      </p:sp>
      <p:sp>
        <p:nvSpPr>
          <p:cNvPr id="8" name="Freeform 21"/>
          <p:cNvSpPr/>
          <p:nvPr/>
        </p:nvSpPr>
        <p:spPr>
          <a:xfrm>
            <a:off x="3605616" y="2423633"/>
            <a:ext cx="5157384" cy="1824517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912456" y="2670918"/>
            <a:ext cx="4453942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Komunikator</a:t>
            </a:r>
            <a:r>
              <a:rPr lang="en-US" sz="2000" dirty="0" smtClean="0"/>
              <a:t> </a:t>
            </a:r>
            <a:r>
              <a:rPr lang="en-US" sz="2000" dirty="0" err="1" smtClean="0"/>
              <a:t>juga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memahami</a:t>
            </a:r>
            <a:r>
              <a:rPr lang="en-US" sz="2000" dirty="0" smtClean="0"/>
              <a:t> </a:t>
            </a:r>
            <a:r>
              <a:rPr lang="en-US" sz="2000" dirty="0" err="1" smtClean="0"/>
              <a:t>etika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komunikan</a:t>
            </a:r>
            <a:r>
              <a:rPr lang="en-US" sz="2000" dirty="0" smtClean="0"/>
              <a:t>,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fokus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lawan</a:t>
            </a:r>
            <a:r>
              <a:rPr lang="en-US" sz="2000" dirty="0" smtClean="0"/>
              <a:t> </a:t>
            </a:r>
            <a:r>
              <a:rPr lang="en-US" sz="2000" dirty="0" err="1" smtClean="0"/>
              <a:t>bicara</a:t>
            </a:r>
            <a:r>
              <a:rPr lang="en-US" sz="2000" dirty="0" smtClean="0"/>
              <a:t>, </a:t>
            </a:r>
            <a:r>
              <a:rPr lang="en-US" sz="2000" dirty="0" err="1" smtClean="0"/>
              <a:t>mendengarkan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saksama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tidak </a:t>
            </a:r>
            <a:r>
              <a:rPr lang="en-US" sz="2000" dirty="0" err="1" smtClean="0"/>
              <a:t>memotong</a:t>
            </a:r>
            <a:r>
              <a:rPr lang="en-US" sz="2000" dirty="0" smtClean="0"/>
              <a:t> </a:t>
            </a:r>
            <a:r>
              <a:rPr lang="en-US" sz="2000" dirty="0" err="1" smtClean="0"/>
              <a:t>pembicaraan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105687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84;p16"/>
          <p:cNvSpPr/>
          <p:nvPr/>
        </p:nvSpPr>
        <p:spPr>
          <a:xfrm flipH="1">
            <a:off x="3048000" y="1393751"/>
            <a:ext cx="6019800" cy="2743199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>
                <a:sym typeface="Arial"/>
              </a:rPr>
              <a:t>Komunikasi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merupakan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bagian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penting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tidak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dipisahkan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dari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kehidupan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manusia</a:t>
            </a:r>
            <a:r>
              <a:rPr lang="en-US" sz="2000" dirty="0" smtClean="0">
                <a:sym typeface="Arial"/>
              </a:rPr>
              <a:t>. </a:t>
            </a:r>
            <a:r>
              <a:rPr lang="en-US" sz="2000" dirty="0" err="1" smtClean="0">
                <a:sym typeface="Arial"/>
              </a:rPr>
              <a:t>Dengan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berkomunikasi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manusia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saling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berhubungan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berinteraksi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baik</a:t>
            </a:r>
            <a:r>
              <a:rPr lang="en-US" sz="2000" dirty="0" smtClean="0">
                <a:sym typeface="Arial"/>
              </a:rPr>
              <a:t> di </a:t>
            </a:r>
            <a:r>
              <a:rPr lang="en-US" sz="2000" dirty="0" err="1" smtClean="0">
                <a:sym typeface="Arial"/>
              </a:rPr>
              <a:t>rumah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sekolah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tempat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maupun</a:t>
            </a:r>
            <a:r>
              <a:rPr lang="en-US" sz="2000" dirty="0" smtClean="0">
                <a:sym typeface="Arial"/>
              </a:rPr>
              <a:t> di </a:t>
            </a:r>
            <a:r>
              <a:rPr lang="en-US" sz="2000" dirty="0" err="1" smtClean="0">
                <a:sym typeface="Arial"/>
              </a:rPr>
              <a:t>lingkungan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masyarakat</a:t>
            </a:r>
            <a:r>
              <a:rPr lang="en-US" sz="2000" dirty="0" smtClean="0">
                <a:sym typeface="Arial"/>
              </a:rPr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4382311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40386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Dasar-Dasar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Komunikasi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46222" y="1123950"/>
            <a:ext cx="2528206" cy="34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e. </a:t>
            </a:r>
            <a:r>
              <a:rPr lang="en-US" sz="2000" b="1" dirty="0" err="1" smtClean="0">
                <a:sym typeface="Arial"/>
              </a:rPr>
              <a:t>Etika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memberikan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respons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76200" y="1581151"/>
            <a:ext cx="5715000" cy="2133599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180131" y="1029232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966" y="1837433"/>
            <a:ext cx="4849467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Respons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tanggapan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disampaikan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dua</a:t>
            </a:r>
            <a:r>
              <a:rPr lang="en-US" sz="2000" dirty="0" smtClean="0"/>
              <a:t> </a:t>
            </a:r>
            <a:r>
              <a:rPr lang="en-US" sz="2000" dirty="0" err="1" smtClean="0"/>
              <a:t>arah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baik</a:t>
            </a:r>
            <a:r>
              <a:rPr lang="en-US" sz="2000" dirty="0" smtClean="0"/>
              <a:t>. </a:t>
            </a:r>
            <a:r>
              <a:rPr lang="en-US" sz="2000" dirty="0" err="1" smtClean="0"/>
              <a:t>Respons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tanggapan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ucapan</a:t>
            </a:r>
            <a:r>
              <a:rPr lang="en-US" sz="2000" dirty="0" smtClean="0"/>
              <a:t>, </a:t>
            </a:r>
            <a:r>
              <a:rPr lang="en-US" sz="2000" dirty="0" err="1" smtClean="0"/>
              <a:t>sikap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tindakan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56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64008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399" y="269282"/>
            <a:ext cx="652157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Berkomunikasi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dengan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Target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Pelanggan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71800" y="1352550"/>
            <a:ext cx="5715000" cy="2515253"/>
          </a:xfrm>
          <a:prstGeom prst="rect">
            <a:avLst/>
          </a:prstGeom>
        </p:spPr>
      </p:pic>
      <p:pic>
        <p:nvPicPr>
          <p:cNvPr id="5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075731" y="800631"/>
            <a:ext cx="475518" cy="930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04567" y="1608832"/>
            <a:ext cx="4672634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smtClean="0"/>
              <a:t>Salah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menjalin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baik</a:t>
            </a:r>
            <a:r>
              <a:rPr lang="en-US" sz="2000" dirty="0" smtClean="0"/>
              <a:t>.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dua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, </a:t>
            </a:r>
            <a:r>
              <a:rPr lang="en-US" sz="2000" dirty="0" err="1" smtClean="0"/>
              <a:t>yaitu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tidak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>
            <a:off x="196708" y="895350"/>
            <a:ext cx="2698892" cy="37674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178185" y="382374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4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Langsung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1" y="-19050"/>
            <a:ext cx="5715000" cy="3810367"/>
          </a:xfrm>
          <a:prstGeom prst="teardrop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98385" y="35447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2895600" y="3867150"/>
            <a:ext cx="6248400" cy="70788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Sapalah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ramah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sopan</a:t>
            </a:r>
            <a:r>
              <a:rPr lang="en-US" sz="2000" dirty="0" smtClean="0">
                <a:cs typeface="Arial" pitchFamily="34" charset="0"/>
              </a:rPr>
              <a:t> agar </a:t>
            </a:r>
            <a:r>
              <a:rPr lang="en-US" sz="2000" dirty="0" err="1" smtClean="0">
                <a:cs typeface="Arial" pitchFamily="34" charset="0"/>
              </a:rPr>
              <a:t>terbentuk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impresi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baik</a:t>
            </a:r>
            <a:r>
              <a:rPr lang="en-US" sz="2000" dirty="0" smtClean="0">
                <a:cs typeface="Arial" pitchFamily="34" charset="0"/>
              </a:rPr>
              <a:t> di </a:t>
            </a:r>
            <a:r>
              <a:rPr lang="en-US" sz="2000" dirty="0" err="1" smtClean="0">
                <a:cs typeface="Arial" pitchFamily="34" charset="0"/>
              </a:rPr>
              <a:t>mata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mereka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1347584"/>
            <a:ext cx="30480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langsung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terjadi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ketika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petugas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penjualan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pelayanan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bertemu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langsung</a:t>
            </a:r>
            <a:r>
              <a:rPr lang="en-US" sz="2000" dirty="0" smtClean="0">
                <a:solidFill>
                  <a:srgbClr val="242021"/>
                </a:solidFill>
              </a:rPr>
              <a:t> (</a:t>
            </a:r>
            <a:r>
              <a:rPr lang="en-US" sz="2000" dirty="0" err="1" smtClean="0">
                <a:solidFill>
                  <a:srgbClr val="242021"/>
                </a:solidFill>
              </a:rPr>
              <a:t>tatap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muka</a:t>
            </a:r>
            <a:r>
              <a:rPr lang="en-US" sz="2000" dirty="0" smtClean="0">
                <a:solidFill>
                  <a:srgbClr val="242021"/>
                </a:solidFill>
              </a:rPr>
              <a:t>) </a:t>
            </a:r>
            <a:r>
              <a:rPr lang="en-US" sz="2000" dirty="0" err="1" smtClean="0">
                <a:solidFill>
                  <a:srgbClr val="242021"/>
                </a:solidFill>
              </a:rPr>
              <a:t>dengan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676276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57150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Tidak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Langsung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Google Shape;384;p16"/>
          <p:cNvSpPr/>
          <p:nvPr/>
        </p:nvSpPr>
        <p:spPr>
          <a:xfrm flipH="1">
            <a:off x="3200400" y="971550"/>
            <a:ext cx="5443870" cy="2157030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>
                <a:sym typeface="Arial"/>
              </a:rPr>
              <a:t>Komunikasi</a:t>
            </a:r>
            <a:r>
              <a:rPr lang="en-US" sz="2000" dirty="0" smtClean="0">
                <a:sym typeface="Arial"/>
              </a:rPr>
              <a:t> tidak </a:t>
            </a:r>
            <a:r>
              <a:rPr lang="en-US" sz="2000" dirty="0" err="1" smtClean="0">
                <a:sym typeface="Arial"/>
              </a:rPr>
              <a:t>langsung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terjadi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ketika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komunikator</a:t>
            </a:r>
            <a:r>
              <a:rPr lang="en-US" sz="2000" dirty="0" smtClean="0">
                <a:sym typeface="Arial"/>
              </a:rPr>
              <a:t> tidak </a:t>
            </a:r>
            <a:r>
              <a:rPr lang="en-US" sz="2000" dirty="0" err="1" smtClean="0">
                <a:sym typeface="Arial"/>
              </a:rPr>
              <a:t>berhadapan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secara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langsung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dengan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komunikan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sehingga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komunikasi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dilakukan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melalui</a:t>
            </a:r>
            <a:r>
              <a:rPr lang="en-US" sz="2000" dirty="0" smtClean="0">
                <a:sym typeface="Arial"/>
              </a:rPr>
              <a:t> media </a:t>
            </a:r>
            <a:r>
              <a:rPr lang="en-US" sz="2000" dirty="0" err="1" smtClean="0">
                <a:sym typeface="Arial"/>
              </a:rPr>
              <a:t>komunikasi</a:t>
            </a:r>
            <a:r>
              <a:rPr lang="en-US" sz="2000" dirty="0" smtClean="0">
                <a:sym typeface="Arial"/>
              </a:rPr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46222" y="1123950"/>
            <a:ext cx="2528206" cy="34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926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menggunakan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telepon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7088" y="781555"/>
            <a:ext cx="3421912" cy="3415963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menggunakan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telepon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merupakan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cara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efektif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berkomunikasi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Transaksi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jual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dengan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cepat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karena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memesan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barang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diinginkan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tanpa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harus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datang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langsung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toko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239000" y="34685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759" y="209549"/>
            <a:ext cx="4888469" cy="3258979"/>
          </a:xfrm>
          <a:prstGeom prst="round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4038600" y="3689687"/>
            <a:ext cx="4876800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Saat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berkomunikasi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melalui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telepon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bicaralah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kecepatan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wajar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gunakan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bahasa</a:t>
            </a:r>
            <a:r>
              <a:rPr lang="en-US" sz="2000" dirty="0" smtClean="0">
                <a:cs typeface="Arial" pitchFamily="34" charset="0"/>
              </a:rPr>
              <a:t> formal.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5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menggunakan</a:t>
            </a:r>
            <a:r>
              <a:rPr lang="en-US" sz="2000" b="1" dirty="0" smtClean="0">
                <a:sym typeface="Arial"/>
              </a:rPr>
              <a:t> media </a:t>
            </a:r>
            <a:r>
              <a:rPr lang="en-US" sz="2000" b="1" dirty="0" err="1" smtClean="0">
                <a:sym typeface="Arial"/>
              </a:rPr>
              <a:t>sosial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463213"/>
            <a:ext cx="1371600" cy="1371600"/>
          </a:xfrm>
          <a:prstGeom prst="rect">
            <a:avLst/>
          </a:prstGeom>
        </p:spPr>
      </p:pic>
      <p:sp>
        <p:nvSpPr>
          <p:cNvPr id="4" name="Folded Corner 3"/>
          <p:cNvSpPr/>
          <p:nvPr/>
        </p:nvSpPr>
        <p:spPr>
          <a:xfrm>
            <a:off x="7088" y="781555"/>
            <a:ext cx="3269512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Di era modern, media </a:t>
            </a:r>
            <a:r>
              <a:rPr lang="en-US" sz="2000" dirty="0" err="1" smtClean="0">
                <a:solidFill>
                  <a:srgbClr val="242021"/>
                </a:solidFill>
              </a:rPr>
              <a:t>sosial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sudah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umum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digunakan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sebagai</a:t>
            </a:r>
            <a:r>
              <a:rPr lang="en-US" sz="2000" dirty="0" smtClean="0">
                <a:solidFill>
                  <a:srgbClr val="242021"/>
                </a:solidFill>
              </a:rPr>
              <a:t> media </a:t>
            </a:r>
            <a:r>
              <a:rPr lang="en-US" sz="2000" dirty="0" err="1" smtClean="0">
                <a:solidFill>
                  <a:srgbClr val="242021"/>
                </a:solidFill>
              </a:rPr>
              <a:t>komunikasi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Biasanya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menggunakan</a:t>
            </a:r>
            <a:r>
              <a:rPr lang="en-US" sz="2000" dirty="0" smtClean="0">
                <a:solidFill>
                  <a:srgbClr val="242021"/>
                </a:solidFill>
              </a:rPr>
              <a:t> media </a:t>
            </a:r>
            <a:r>
              <a:rPr lang="en-US" sz="2000" dirty="0" err="1" smtClean="0">
                <a:solidFill>
                  <a:srgbClr val="242021"/>
                </a:solidFill>
              </a:rPr>
              <a:t>sosial</a:t>
            </a:r>
            <a:r>
              <a:rPr lang="en-US" sz="2000" dirty="0" smtClean="0">
                <a:solidFill>
                  <a:srgbClr val="242021"/>
                </a:solidFill>
              </a:rPr>
              <a:t> untuk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barang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dari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penjual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i="1" dirty="0" smtClean="0">
                <a:solidFill>
                  <a:srgbClr val="242021"/>
                </a:solidFill>
              </a:rPr>
              <a:t>online.</a:t>
            </a:r>
            <a:endParaRPr lang="id-ID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22763"/>
            <a:ext cx="1236667" cy="1178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603744"/>
            <a:ext cx="1180874" cy="11977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100342"/>
            <a:ext cx="1334636" cy="1084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2100342"/>
            <a:ext cx="1180874" cy="1084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50" y="1987213"/>
            <a:ext cx="1200150" cy="1200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6923520" y="3316129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276600" y="3562350"/>
            <a:ext cx="5580321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cs typeface="Arial" pitchFamily="34" charset="0"/>
              </a:rPr>
              <a:t>Media </a:t>
            </a:r>
            <a:r>
              <a:rPr lang="en-US" sz="2000" dirty="0" err="1" smtClean="0">
                <a:cs typeface="Arial" pitchFamily="34" charset="0"/>
              </a:rPr>
              <a:t>sosial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umum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digunakan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sebagai</a:t>
            </a:r>
            <a:r>
              <a:rPr lang="en-US" sz="2000" dirty="0" smtClean="0">
                <a:cs typeface="Arial" pitchFamily="34" charset="0"/>
              </a:rPr>
              <a:t> media </a:t>
            </a:r>
            <a:r>
              <a:rPr lang="en-US" sz="2000" dirty="0" err="1" smtClean="0">
                <a:cs typeface="Arial" pitchFamily="34" charset="0"/>
              </a:rPr>
              <a:t>komunikasi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Facebook, </a:t>
            </a:r>
            <a:r>
              <a:rPr lang="en-US" sz="2000" dirty="0" err="1" smtClean="0">
                <a:cs typeface="Arial" pitchFamily="34" charset="0"/>
              </a:rPr>
              <a:t>Instagram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WhatsApp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WhatsApp</a:t>
            </a:r>
            <a:r>
              <a:rPr lang="en-US" sz="2000" dirty="0" smtClean="0">
                <a:cs typeface="Arial" pitchFamily="34" charset="0"/>
              </a:rPr>
              <a:t> Business, Twitter, </a:t>
            </a:r>
            <a:r>
              <a:rPr lang="en-US" sz="2000" dirty="0" err="1" smtClean="0">
                <a:cs typeface="Arial" pitchFamily="34" charset="0"/>
              </a:rPr>
              <a:t>TikTok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Telegram.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3539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menggunakan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surat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100" y="304800"/>
            <a:ext cx="2679700" cy="4019550"/>
          </a:xfrm>
          <a:prstGeom prst="round2Diag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6816356" y="4399865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Freeform 21"/>
          <p:cNvSpPr/>
          <p:nvPr/>
        </p:nvSpPr>
        <p:spPr>
          <a:xfrm>
            <a:off x="228600" y="747203"/>
            <a:ext cx="4898608" cy="1442288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4610" y="823403"/>
            <a:ext cx="4369898" cy="12898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>
                <a:solidFill>
                  <a:srgbClr val="242021"/>
                </a:solidFill>
              </a:rPr>
              <a:t>Surat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adalah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salah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satu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sarana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komunikasi</a:t>
            </a:r>
            <a:r>
              <a:rPr lang="en-US" sz="2000" dirty="0">
                <a:solidFill>
                  <a:srgbClr val="242021"/>
                </a:solidFill>
              </a:rPr>
              <a:t> yang </a:t>
            </a:r>
            <a:r>
              <a:rPr lang="en-US" sz="2000" dirty="0" err="1">
                <a:solidFill>
                  <a:srgbClr val="242021"/>
                </a:solidFill>
              </a:rPr>
              <a:t>digunakan</a:t>
            </a:r>
            <a:r>
              <a:rPr lang="en-US" sz="2000" dirty="0">
                <a:solidFill>
                  <a:srgbClr val="242021"/>
                </a:solidFill>
              </a:rPr>
              <a:t> untuk </a:t>
            </a:r>
            <a:r>
              <a:rPr lang="en-US" sz="2000" dirty="0" err="1">
                <a:solidFill>
                  <a:srgbClr val="242021"/>
                </a:solidFill>
              </a:rPr>
              <a:t>menyampaikan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informasi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secara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tertulis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dari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satu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pihak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ke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pihak</a:t>
            </a:r>
            <a:r>
              <a:rPr lang="en-US" sz="2000" dirty="0">
                <a:solidFill>
                  <a:srgbClr val="242021"/>
                </a:solidFill>
              </a:rPr>
              <a:t> lain. </a:t>
            </a:r>
            <a:endParaRPr lang="id-ID" sz="2000" i="1" dirty="0"/>
          </a:p>
        </p:txBody>
      </p:sp>
      <p:sp>
        <p:nvSpPr>
          <p:cNvPr id="8" name="Freeform 21"/>
          <p:cNvSpPr/>
          <p:nvPr/>
        </p:nvSpPr>
        <p:spPr>
          <a:xfrm>
            <a:off x="317092" y="2423633"/>
            <a:ext cx="4635908" cy="1976232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535440" y="2670918"/>
            <a:ext cx="4188960" cy="1033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surat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resmi</a:t>
            </a:r>
            <a:r>
              <a:rPr lang="en-US" sz="2000" dirty="0" smtClean="0"/>
              <a:t>. 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dikirim</a:t>
            </a:r>
            <a:r>
              <a:rPr lang="en-US" sz="2000" dirty="0" smtClean="0"/>
              <a:t> </a:t>
            </a:r>
            <a:r>
              <a:rPr lang="en-US" sz="2000" dirty="0" err="1" smtClean="0"/>
              <a:t>melalui</a:t>
            </a:r>
            <a:r>
              <a:rPr lang="en-US" sz="2000" dirty="0" smtClean="0"/>
              <a:t> </a:t>
            </a:r>
            <a:r>
              <a:rPr lang="en-US" sz="2000" dirty="0" err="1" smtClean="0"/>
              <a:t>pos</a:t>
            </a:r>
            <a:r>
              <a:rPr lang="en-US" sz="2000" dirty="0" smtClean="0"/>
              <a:t>, </a:t>
            </a:r>
            <a:r>
              <a:rPr lang="en-US" sz="2000" dirty="0" err="1" smtClean="0"/>
              <a:t>faksimile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media internet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i="1" dirty="0" smtClean="0"/>
              <a:t>e-mail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2787049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74676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399" y="269282"/>
            <a:ext cx="652157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D.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Teknik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Berkomunikasi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dengan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Target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Pelanggan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248400" y="996345"/>
            <a:ext cx="2627730" cy="37152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304800" y="1504297"/>
            <a:ext cx="5715000" cy="282005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408731" y="952378"/>
            <a:ext cx="475518" cy="930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7567" y="1760579"/>
            <a:ext cx="4672634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 smtClean="0"/>
              <a:t>Berkomunikasi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aktivitas</a:t>
            </a:r>
            <a:r>
              <a:rPr lang="en-US" sz="2000" dirty="0" smtClean="0"/>
              <a:t> </a:t>
            </a:r>
            <a:r>
              <a:rPr lang="en-US" sz="2000" dirty="0" err="1" smtClean="0"/>
              <a:t>menyampaikan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informasi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tenaga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/</a:t>
            </a:r>
            <a:r>
              <a:rPr lang="en-US" sz="2000" dirty="0" err="1" smtClean="0"/>
              <a:t>pemasar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rangka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en-US" sz="2000" dirty="0" err="1" smtClean="0"/>
              <a:t>terjalin</a:t>
            </a:r>
            <a:r>
              <a:rPr lang="en-US" sz="2000" dirty="0" smtClean="0"/>
              <a:t>.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yang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tetap</a:t>
            </a:r>
            <a:r>
              <a:rPr lang="en-US" sz="2000" dirty="0" smtClean="0"/>
              <a:t> </a:t>
            </a:r>
            <a:r>
              <a:rPr lang="en-US" sz="2000" dirty="0" err="1" smtClean="0"/>
              <a:t>terjalin</a:t>
            </a:r>
            <a:r>
              <a:rPr lang="en-US" sz="2000" dirty="0" smtClean="0"/>
              <a:t>, </a:t>
            </a:r>
            <a:r>
              <a:rPr lang="en-US" sz="2000" dirty="0" err="1" smtClean="0"/>
              <a:t>kemungkinan</a:t>
            </a:r>
            <a:r>
              <a:rPr lang="en-US" sz="2000" dirty="0" smtClean="0"/>
              <a:t> </a:t>
            </a:r>
            <a:r>
              <a:rPr lang="en-US" sz="2000" dirty="0" err="1" smtClean="0"/>
              <a:t>besar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terus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630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Negosiasi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69260" y="971551"/>
            <a:ext cx="2698030" cy="3657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08838" y="3660458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Google Shape;384;p16"/>
          <p:cNvSpPr/>
          <p:nvPr/>
        </p:nvSpPr>
        <p:spPr>
          <a:xfrm flipH="1">
            <a:off x="3124200" y="742950"/>
            <a:ext cx="5867400" cy="3287416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Negosiasi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proses </a:t>
            </a:r>
            <a:r>
              <a:rPr lang="en-US" sz="2000" dirty="0" err="1" smtClean="0"/>
              <a:t>tawar</a:t>
            </a:r>
            <a:r>
              <a:rPr lang="en-US" sz="2000" dirty="0" smtClean="0"/>
              <a:t> </a:t>
            </a:r>
            <a:r>
              <a:rPr lang="en-US" sz="2000" dirty="0" err="1" smtClean="0"/>
              <a:t>menawar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berunding</a:t>
            </a:r>
            <a:r>
              <a:rPr lang="en-US" sz="2000" dirty="0" smtClean="0"/>
              <a:t> untuk </a:t>
            </a:r>
            <a:r>
              <a:rPr lang="en-US" sz="2000" dirty="0" err="1" smtClean="0"/>
              <a:t>mencapai</a:t>
            </a:r>
            <a:r>
              <a:rPr lang="en-US" sz="2000" dirty="0" smtClean="0"/>
              <a:t> </a:t>
            </a:r>
            <a:r>
              <a:rPr lang="en-US" sz="2000" dirty="0" err="1" smtClean="0"/>
              <a:t>kesepakatan</a:t>
            </a:r>
            <a:r>
              <a:rPr lang="en-US" sz="2000" dirty="0" smtClean="0"/>
              <a:t>. </a:t>
            </a:r>
            <a:r>
              <a:rPr lang="en-US" sz="2000" dirty="0" err="1" smtClean="0"/>
              <a:t>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mengadakan</a:t>
            </a:r>
            <a:r>
              <a:rPr lang="en-US" sz="2000" dirty="0" smtClean="0"/>
              <a:t> </a:t>
            </a:r>
            <a:r>
              <a:rPr lang="en-US" sz="2000" dirty="0" err="1" smtClean="0"/>
              <a:t>perundingan</a:t>
            </a:r>
            <a:r>
              <a:rPr lang="en-US" sz="2000" dirty="0" smtClean="0"/>
              <a:t> </a:t>
            </a:r>
            <a:r>
              <a:rPr lang="en-US" sz="2000" dirty="0" err="1" smtClean="0"/>
              <a:t>disebut</a:t>
            </a:r>
            <a:r>
              <a:rPr lang="en-US" sz="2000" dirty="0" smtClean="0"/>
              <a:t> </a:t>
            </a:r>
            <a:r>
              <a:rPr lang="en-US" sz="2000" dirty="0" err="1" smtClean="0"/>
              <a:t>negosiator</a:t>
            </a:r>
            <a:r>
              <a:rPr lang="en-US" sz="2000" dirty="0" smtClean="0"/>
              <a:t>.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dunia</a:t>
            </a:r>
            <a:r>
              <a:rPr lang="en-US" sz="2000" dirty="0" smtClean="0"/>
              <a:t> </a:t>
            </a:r>
            <a:r>
              <a:rPr lang="en-US" sz="2000" dirty="0" err="1" smtClean="0"/>
              <a:t>bisnis</a:t>
            </a:r>
            <a:r>
              <a:rPr lang="en-US" sz="2000" dirty="0" smtClean="0"/>
              <a:t>, proses </a:t>
            </a:r>
            <a:r>
              <a:rPr lang="en-US" sz="2000" dirty="0" err="1" smtClean="0"/>
              <a:t>negosiasi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diterapkan</a:t>
            </a:r>
            <a:r>
              <a:rPr lang="en-US" sz="2000" dirty="0" smtClean="0"/>
              <a:t> untuk </a:t>
            </a:r>
            <a:r>
              <a:rPr lang="en-US" sz="2000" dirty="0" err="1" smtClean="0"/>
              <a:t>menjalin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sama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menjembatani</a:t>
            </a:r>
            <a:r>
              <a:rPr lang="en-US" sz="2000" dirty="0" smtClean="0"/>
              <a:t> </a:t>
            </a:r>
            <a:r>
              <a:rPr lang="en-US" sz="2000" dirty="0" err="1" smtClean="0"/>
              <a:t>dua</a:t>
            </a:r>
            <a:r>
              <a:rPr lang="en-US" sz="2000" dirty="0" smtClean="0"/>
              <a:t> </a:t>
            </a:r>
            <a:r>
              <a:rPr lang="en-US" sz="2000" dirty="0" err="1" smtClean="0"/>
              <a:t>kepentingan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berbeda</a:t>
            </a:r>
            <a:r>
              <a:rPr lang="en-US" sz="2000" dirty="0" smtClean="0"/>
              <a:t>, </a:t>
            </a:r>
            <a:r>
              <a:rPr lang="en-US" sz="2000" dirty="0" err="1" smtClean="0"/>
              <a:t>misalnya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2027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35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ym typeface="Arial"/>
              </a:rPr>
              <a:t>Jenis-jenis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negosiasi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48340" y="1043920"/>
            <a:ext cx="8458200" cy="10806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Proses </a:t>
            </a:r>
            <a:r>
              <a:rPr lang="en-US" sz="2000" dirty="0" err="1" smtClean="0">
                <a:solidFill>
                  <a:schemeClr val="tx1"/>
                </a:solidFill>
              </a:rPr>
              <a:t>tawar-menawar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menggabungkan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kepentingan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antarnegosiator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kedua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sama-sama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keuntungan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0544" y="721482"/>
            <a:ext cx="375185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cs typeface="Arial" panose="020B0604020202020204" pitchFamily="34" charset="0"/>
              </a:rPr>
              <a:t>Negosiasi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kolaborasi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win</a:t>
            </a:r>
            <a:r>
              <a:rPr lang="en-US" sz="2000" dirty="0" smtClean="0">
                <a:cs typeface="Arial" panose="020B0604020202020204" pitchFamily="34" charset="0"/>
              </a:rPr>
              <a:t>-</a:t>
            </a:r>
            <a:r>
              <a:rPr lang="en-US" sz="2000" i="1" dirty="0" smtClean="0">
                <a:cs typeface="Arial" panose="020B0604020202020204" pitchFamily="34" charset="0"/>
              </a:rPr>
              <a:t>win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2734131"/>
            <a:ext cx="8458200" cy="1080611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hasil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kesepakatannya</a:t>
            </a:r>
            <a:r>
              <a:rPr lang="en-US" sz="2000" dirty="0" smtClean="0">
                <a:solidFill>
                  <a:schemeClr val="tx1"/>
                </a:solidFill>
              </a:rPr>
              <a:t> tidak </a:t>
            </a:r>
            <a:r>
              <a:rPr lang="en-US" sz="2000" dirty="0" err="1" smtClean="0">
                <a:solidFill>
                  <a:schemeClr val="tx1"/>
                </a:solidFill>
              </a:rPr>
              <a:t>seimbang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sedangkan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lainnya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kerugian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9404" y="2411693"/>
            <a:ext cx="3590596" cy="48481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cs typeface="Arial" panose="020B0604020202020204" pitchFamily="34" charset="0"/>
              </a:rPr>
              <a:t>Negosiasi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dominan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win</a:t>
            </a:r>
            <a:r>
              <a:rPr lang="en-US" sz="2000" dirty="0" smtClean="0">
                <a:cs typeface="Arial" panose="020B0604020202020204" pitchFamily="34" charset="0"/>
              </a:rPr>
              <a:t>-</a:t>
            </a:r>
            <a:r>
              <a:rPr lang="en-US" sz="2000" i="1" dirty="0" smtClean="0">
                <a:cs typeface="Arial" panose="020B0604020202020204" pitchFamily="34" charset="0"/>
              </a:rPr>
              <a:t>lose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96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46222" y="971550"/>
            <a:ext cx="2698030" cy="3657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52800" y="590550"/>
            <a:ext cx="5715000" cy="3456411"/>
            <a:chOff x="3237250" y="860536"/>
            <a:chExt cx="5715000" cy="34564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7250" y="860536"/>
              <a:ext cx="5715000" cy="345641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021604" y="1745408"/>
              <a:ext cx="44958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Dalam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i="1" dirty="0" err="1">
                  <a:solidFill>
                    <a:schemeClr val="bg1"/>
                  </a:solidFill>
                </a:rPr>
                <a:t>Kamus</a:t>
              </a:r>
              <a:r>
                <a:rPr lang="en-US" i="1" dirty="0">
                  <a:solidFill>
                    <a:schemeClr val="bg1"/>
                  </a:solidFill>
                </a:rPr>
                <a:t> </a:t>
              </a:r>
              <a:r>
                <a:rPr lang="en-US" i="1" dirty="0" err="1">
                  <a:solidFill>
                    <a:schemeClr val="bg1"/>
                  </a:solidFill>
                </a:rPr>
                <a:t>Besar</a:t>
              </a:r>
              <a:r>
                <a:rPr lang="en-US" i="1" dirty="0">
                  <a:solidFill>
                    <a:schemeClr val="bg1"/>
                  </a:solidFill>
                </a:rPr>
                <a:t> </a:t>
              </a:r>
              <a:r>
                <a:rPr lang="en-US" i="1" dirty="0" err="1">
                  <a:solidFill>
                    <a:schemeClr val="bg1"/>
                  </a:solidFill>
                </a:rPr>
                <a:t>Bahasa</a:t>
              </a:r>
              <a:r>
                <a:rPr lang="en-US" i="1" dirty="0">
                  <a:solidFill>
                    <a:schemeClr val="bg1"/>
                  </a:solidFill>
                </a:rPr>
                <a:t> Indonesia </a:t>
              </a:r>
              <a:r>
                <a:rPr lang="en-US" dirty="0">
                  <a:solidFill>
                    <a:schemeClr val="bg1"/>
                  </a:solidFill>
                </a:rPr>
                <a:t>(KBBI), </a:t>
              </a:r>
              <a:r>
                <a:rPr lang="en-US" dirty="0" err="1">
                  <a:solidFill>
                    <a:schemeClr val="bg1"/>
                  </a:solidFill>
                </a:rPr>
                <a:t>komunikasi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didefinisikan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sebagai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pengiriman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penerimaan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pesan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atau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berita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antara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dua</a:t>
              </a:r>
              <a:r>
                <a:rPr lang="en-US" dirty="0">
                  <a:solidFill>
                    <a:schemeClr val="bg1"/>
                  </a:solidFill>
                </a:rPr>
                <a:t> orang </a:t>
              </a:r>
              <a:r>
                <a:rPr lang="en-US" dirty="0" err="1">
                  <a:solidFill>
                    <a:schemeClr val="bg1"/>
                  </a:solidFill>
                </a:rPr>
                <a:t>atau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lebih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sehingga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pesan</a:t>
              </a:r>
              <a:r>
                <a:rPr lang="en-US" dirty="0">
                  <a:solidFill>
                    <a:schemeClr val="bg1"/>
                  </a:solidFill>
                </a:rPr>
                <a:t> yang </a:t>
              </a:r>
              <a:r>
                <a:rPr lang="en-US" dirty="0" err="1">
                  <a:solidFill>
                    <a:schemeClr val="bg1"/>
                  </a:solidFill>
                </a:rPr>
                <a:t>dimaksud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dapat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dipahami</a:t>
              </a:r>
              <a:r>
                <a:rPr lang="en-US" dirty="0">
                  <a:solidFill>
                    <a:schemeClr val="bg1"/>
                  </a:solidFill>
                </a:rPr>
                <a:t>.</a:t>
              </a:r>
              <a:endParaRPr lang="en-US" dirty="0">
                <a:solidFill>
                  <a:schemeClr val="bg1"/>
                </a:solidFill>
                <a:cs typeface="Calibri" panose="020F0502020204030204" pitchFamily="34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7173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8340" y="836788"/>
            <a:ext cx="8458200" cy="1430162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memberikan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keuntungan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lebih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lawan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sedangkan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mengadakan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keuntungan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lebih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sedikit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mengalami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kerugian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10544" y="514350"/>
            <a:ext cx="3751856" cy="484819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cs typeface="Arial" panose="020B0604020202020204" pitchFamily="34" charset="0"/>
              </a:rPr>
              <a:t>Negosiasi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akomodasi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lose</a:t>
            </a:r>
            <a:r>
              <a:rPr lang="en-US" sz="2000" dirty="0" smtClean="0">
                <a:cs typeface="Arial" panose="020B0604020202020204" pitchFamily="34" charset="0"/>
              </a:rPr>
              <a:t>-</a:t>
            </a:r>
            <a:r>
              <a:rPr lang="en-US" sz="2000" i="1" dirty="0" smtClean="0">
                <a:cs typeface="Arial" panose="020B0604020202020204" pitchFamily="34" charset="0"/>
              </a:rPr>
              <a:t>win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2886531"/>
            <a:ext cx="8458200" cy="1437819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bertujuan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menghentikan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konflik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menghindari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konflik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baru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Ketika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semua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menyelesaikannya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dingin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9404" y="2564093"/>
            <a:ext cx="48859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cs typeface="Arial" panose="020B0604020202020204" pitchFamily="34" charset="0"/>
              </a:rPr>
              <a:t>Negosiasi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menghindari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konflik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lose</a:t>
            </a:r>
            <a:r>
              <a:rPr lang="en-US" sz="2000" dirty="0" smtClean="0">
                <a:cs typeface="Arial" panose="020B0604020202020204" pitchFamily="34" charset="0"/>
              </a:rPr>
              <a:t>-</a:t>
            </a:r>
            <a:r>
              <a:rPr lang="en-US" sz="2000" i="1" dirty="0" smtClean="0">
                <a:cs typeface="Arial" panose="020B0604020202020204" pitchFamily="34" charset="0"/>
              </a:rPr>
              <a:t>lose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78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5626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ym typeface="Arial"/>
              </a:rPr>
              <a:t>Tiga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tahapan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dalam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negosiasi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04800" y="1135391"/>
            <a:ext cx="2711302" cy="33161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Tahapan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awal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negosiasi</a:t>
            </a:r>
            <a:r>
              <a:rPr lang="en-US" sz="2000" dirty="0" smtClean="0">
                <a:solidFill>
                  <a:schemeClr val="tx1"/>
                </a:solidFill>
              </a:rPr>
              <a:t> untuk </a:t>
            </a:r>
            <a:r>
              <a:rPr lang="en-US" sz="2000" dirty="0" err="1" smtClean="0">
                <a:solidFill>
                  <a:schemeClr val="tx1"/>
                </a:solidFill>
              </a:rPr>
              <a:t>mengidentifikasi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lawan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lawan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masalah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dinegosiasikan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01502" y="692002"/>
            <a:ext cx="2209800" cy="68579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/>
              <a:t>Eksplorasi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penggalian</a:t>
            </a:r>
            <a:r>
              <a:rPr lang="en-US" sz="2000" dirty="0" smtClean="0"/>
              <a:t> data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3200400" y="1135391"/>
            <a:ext cx="2711302" cy="3341359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Tahap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tawar-menawar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diskusi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perundingan</a:t>
            </a:r>
            <a:r>
              <a:rPr lang="en-US" sz="2000" dirty="0" smtClean="0">
                <a:solidFill>
                  <a:schemeClr val="tx1"/>
                </a:solidFill>
              </a:rPr>
              <a:t> untuk </a:t>
            </a:r>
            <a:r>
              <a:rPr lang="en-US" sz="2000" dirty="0" err="1" smtClean="0">
                <a:solidFill>
                  <a:schemeClr val="tx1"/>
                </a:solidFill>
              </a:rPr>
              <a:t>mencapai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kesepakatan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antara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bernegosiasi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397102" y="692002"/>
            <a:ext cx="2209800" cy="685797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/>
              <a:t>T</a:t>
            </a:r>
            <a:r>
              <a:rPr lang="en-US" sz="2000" dirty="0" err="1" smtClean="0"/>
              <a:t>awar-menawar</a:t>
            </a:r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6096000" y="1110139"/>
            <a:ext cx="2711302" cy="3366611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err="1" smtClean="0">
                <a:solidFill>
                  <a:schemeClr val="tx1"/>
                </a:solidFill>
              </a:rPr>
              <a:t>Kesepakatan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dicapai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dituliskan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sebuah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dokumen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kesepakatan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MoU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Memorandum of Understanding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92702" y="666750"/>
            <a:ext cx="2209800" cy="685797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/>
              <a:t>Legalisasi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51811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Lobi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60396" y="683817"/>
            <a:ext cx="5715000" cy="3411933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264327" y="131898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162" y="940099"/>
            <a:ext cx="4849467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Lobi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tindakan</a:t>
            </a:r>
            <a:r>
              <a:rPr lang="en-US" sz="2000" dirty="0" smtClean="0"/>
              <a:t> informal yang </a:t>
            </a:r>
            <a:r>
              <a:rPr lang="en-US" sz="2000" dirty="0" err="1" smtClean="0"/>
              <a:t>sistematis</a:t>
            </a:r>
            <a:r>
              <a:rPr lang="en-US" sz="2000" dirty="0" smtClean="0"/>
              <a:t> untuk </a:t>
            </a:r>
            <a:r>
              <a:rPr lang="en-US" sz="2000" dirty="0" err="1" smtClean="0"/>
              <a:t>memengaruhi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sasaran</a:t>
            </a:r>
            <a:r>
              <a:rPr lang="en-US" sz="2000" dirty="0" smtClean="0"/>
              <a:t> agar </a:t>
            </a:r>
            <a:r>
              <a:rPr lang="en-US" sz="2000" dirty="0" err="1" smtClean="0"/>
              <a:t>tercapai</a:t>
            </a:r>
            <a:r>
              <a:rPr lang="en-US" sz="2000" dirty="0" smtClean="0"/>
              <a:t> </a:t>
            </a:r>
            <a:r>
              <a:rPr lang="en-US" sz="2000" dirty="0" err="1" smtClean="0"/>
              <a:t>sebuah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sama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yang </a:t>
            </a:r>
            <a:r>
              <a:rPr lang="en-US" sz="2000" dirty="0" err="1" smtClean="0"/>
              <a:t>panjang</a:t>
            </a:r>
            <a:r>
              <a:rPr lang="en-US" sz="2000" dirty="0" smtClean="0"/>
              <a:t>. </a:t>
            </a:r>
            <a:r>
              <a:rPr lang="en-US" sz="2000" dirty="0" err="1" smtClean="0"/>
              <a:t>Lobi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upaya</a:t>
            </a:r>
            <a:r>
              <a:rPr lang="en-US" sz="2000" dirty="0" smtClean="0"/>
              <a:t> </a:t>
            </a:r>
            <a:r>
              <a:rPr lang="en-US" sz="2000" dirty="0" err="1" smtClean="0"/>
              <a:t>meyakinkan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lain agar 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 err="1" smtClean="0"/>
              <a:t>mengakomodasi</a:t>
            </a:r>
            <a:r>
              <a:rPr lang="en-US" sz="2000" dirty="0" smtClean="0"/>
              <a:t> </a:t>
            </a:r>
            <a:r>
              <a:rPr lang="en-US" sz="2000" dirty="0" err="1" smtClean="0"/>
              <a:t>kepentingan</a:t>
            </a:r>
            <a:r>
              <a:rPr lang="en-US" sz="2000" dirty="0" smtClean="0"/>
              <a:t> </a:t>
            </a:r>
            <a:r>
              <a:rPr lang="en-US" sz="2000" dirty="0" err="1" smtClean="0"/>
              <a:t>salah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muncul</a:t>
            </a:r>
            <a:r>
              <a:rPr lang="en-US" sz="2000" dirty="0" smtClean="0"/>
              <a:t> </a:t>
            </a:r>
            <a:r>
              <a:rPr lang="en-US" sz="2000" dirty="0" err="1" smtClean="0"/>
              <a:t>solusi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terbina</a:t>
            </a: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di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kedua</a:t>
            </a:r>
            <a:r>
              <a:rPr lang="en-US" sz="2000" dirty="0" smtClean="0"/>
              <a:t> </a:t>
            </a:r>
            <a:r>
              <a:rPr lang="en-US" sz="2000" dirty="0" err="1" smtClean="0"/>
              <a:t>belah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976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5626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Fungsi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lobi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bagi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perusahaan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93449560"/>
              </p:ext>
            </p:extLst>
          </p:nvPr>
        </p:nvGraphicFramePr>
        <p:xfrm>
          <a:off x="228600" y="333405"/>
          <a:ext cx="8915400" cy="429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8856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Presentasi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Bisnis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1026" name="Picture 2" descr="D:\JOB ERLANGGA\Powerpoint Pengelolaan Bisnis Ritel\Gambar\american-3748708_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02" y="149516"/>
            <a:ext cx="5029200" cy="3350981"/>
          </a:xfrm>
          <a:prstGeom prst="round2Same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298854" y="3468529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2971800" y="3689687"/>
            <a:ext cx="5885121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Presentasi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bisnis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dilakukan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tujuan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menciptakan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pembelian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serta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menjalin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sama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hubungan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bisnis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baik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dalam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jangka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panjang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819150"/>
            <a:ext cx="32766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Presentasi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bisnis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umumnya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disajikan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oleh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tenaga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pemasaran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kepada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presentasi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proyek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baru</a:t>
            </a:r>
            <a:r>
              <a:rPr lang="en-US" sz="2000" dirty="0" smtClean="0">
                <a:solidFill>
                  <a:srgbClr val="242021"/>
                </a:solidFill>
              </a:rPr>
              <a:t>, program </a:t>
            </a:r>
            <a:r>
              <a:rPr lang="en-US" sz="2000" dirty="0" err="1" smtClean="0">
                <a:solidFill>
                  <a:srgbClr val="242021"/>
                </a:solidFill>
              </a:rPr>
              <a:t>promosi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program </a:t>
            </a:r>
            <a:r>
              <a:rPr lang="en-US" sz="2000" dirty="0" err="1" smtClean="0">
                <a:solidFill>
                  <a:srgbClr val="242021"/>
                </a:solidFill>
              </a:rPr>
              <a:t>layanan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pascajual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817650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4;p16"/>
          <p:cNvSpPr/>
          <p:nvPr/>
        </p:nvSpPr>
        <p:spPr>
          <a:xfrm flipH="1">
            <a:off x="3200400" y="335203"/>
            <a:ext cx="5715000" cy="4103352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smtClean="0">
                <a:sym typeface="Arial"/>
              </a:rPr>
              <a:t>Agar </a:t>
            </a:r>
            <a:r>
              <a:rPr lang="en-US" sz="2000" dirty="0" err="1" smtClean="0">
                <a:sym typeface="Arial"/>
              </a:rPr>
              <a:t>pelanggan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tertarik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menjalin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sama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dengan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perusahaan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pihak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menyajikan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presentasi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harus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memiliki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keyakinan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pengetahuan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mumpuni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atas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produk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atau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layanan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ditawarkan</a:t>
            </a:r>
            <a:r>
              <a:rPr lang="en-US" sz="2000" dirty="0" smtClean="0">
                <a:sym typeface="Arial"/>
              </a:rPr>
              <a:t>. </a:t>
            </a:r>
            <a:r>
              <a:rPr lang="en-US" sz="2000" dirty="0" err="1" smtClean="0">
                <a:sym typeface="Arial"/>
              </a:rPr>
              <a:t>Jika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presentator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menyajikannya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dengan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ragu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atau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bahkan</a:t>
            </a:r>
            <a:r>
              <a:rPr lang="en-US" sz="2000" dirty="0" smtClean="0">
                <a:sym typeface="Arial"/>
              </a:rPr>
              <a:t> tidak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menjawab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pertanyaan-pertanyaan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diajukan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pelanggan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kesepakatan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pembelian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sama</a:t>
            </a:r>
            <a:r>
              <a:rPr lang="en-US" sz="2000" dirty="0" smtClean="0">
                <a:sym typeface="Arial"/>
              </a:rPr>
              <a:t> tidak </a:t>
            </a:r>
            <a:r>
              <a:rPr lang="en-US" sz="2000" dirty="0" err="1" smtClean="0">
                <a:sym typeface="Arial"/>
              </a:rPr>
              <a:t>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tercapai</a:t>
            </a:r>
            <a:r>
              <a:rPr lang="en-US" sz="2000" dirty="0" smtClean="0">
                <a:sym typeface="Arial"/>
              </a:rPr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46222" y="819150"/>
            <a:ext cx="2748770" cy="379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95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Fungsi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967720"/>
            <a:ext cx="8458200" cy="137543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memberikan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informasi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orang lain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peristiwa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masalah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pendapat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pikiran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tingkah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laku</a:t>
            </a:r>
            <a:r>
              <a:rPr lang="en-US" sz="2000" dirty="0" smtClean="0">
                <a:solidFill>
                  <a:schemeClr val="tx1"/>
                </a:solidFill>
              </a:rPr>
              <a:t> orang lain,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hal-hal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disampaikan</a:t>
            </a:r>
            <a:r>
              <a:rPr lang="en-US" sz="2000" dirty="0" smtClean="0">
                <a:solidFill>
                  <a:schemeClr val="tx1"/>
                </a:solidFill>
              </a:rPr>
              <a:t> orang lain.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9404" y="645282"/>
            <a:ext cx="37429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solidFill>
                  <a:schemeClr val="bg1"/>
                </a:solidFill>
              </a:rPr>
              <a:t>Menginformasikan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i="1" dirty="0" smtClean="0">
                <a:solidFill>
                  <a:schemeClr val="bg1"/>
                </a:solidFill>
              </a:rPr>
              <a:t>to inform</a:t>
            </a:r>
            <a:r>
              <a:rPr lang="en-US" sz="2000" dirty="0" smtClean="0">
                <a:solidFill>
                  <a:schemeClr val="bg1"/>
                </a:solidFill>
              </a:rPr>
              <a:t>)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72720"/>
            <a:ext cx="8458200" cy="122303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memengaruhi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segala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sikap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perilaku</a:t>
            </a:r>
            <a:r>
              <a:rPr lang="en-US" sz="2000" dirty="0" smtClean="0">
                <a:solidFill>
                  <a:schemeClr val="tx1"/>
                </a:solidFill>
              </a:rPr>
              <a:t> orang lain agar </a:t>
            </a:r>
            <a:r>
              <a:rPr lang="en-US" sz="2000" dirty="0" err="1" smtClean="0">
                <a:solidFill>
                  <a:schemeClr val="tx1"/>
                </a:solidFill>
              </a:rPr>
              <a:t>mengikuti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hal-hal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diharapkan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informasi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9404" y="2550282"/>
            <a:ext cx="3514396" cy="48481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solidFill>
                  <a:schemeClr val="bg1"/>
                </a:solidFill>
              </a:rPr>
              <a:t>Memengaruhi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i="1" dirty="0" smtClean="0">
                <a:solidFill>
                  <a:schemeClr val="bg1"/>
                </a:solidFill>
              </a:rPr>
              <a:t>to influence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57200" y="967720"/>
            <a:ext cx="8458200" cy="137543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sarana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berkomunikasi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manusia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menyampaikan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segala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pengetahuan</a:t>
            </a:r>
            <a:r>
              <a:rPr lang="en-US" sz="2000" dirty="0" smtClean="0">
                <a:solidFill>
                  <a:schemeClr val="tx1"/>
                </a:solidFill>
              </a:rPr>
              <a:t>, ide,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gagasan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orang lain.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9404" y="645282"/>
            <a:ext cx="28285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solidFill>
                  <a:schemeClr val="bg1"/>
                </a:solidFill>
              </a:rPr>
              <a:t>Mendidik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i="1" dirty="0" smtClean="0">
                <a:solidFill>
                  <a:schemeClr val="bg1"/>
                </a:solidFill>
              </a:rPr>
              <a:t>to educate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72720"/>
            <a:ext cx="8458200" cy="91823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menghibur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menyenangkan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hati</a:t>
            </a:r>
            <a:r>
              <a:rPr lang="en-US" sz="2000" dirty="0" smtClean="0">
                <a:solidFill>
                  <a:schemeClr val="tx1"/>
                </a:solidFill>
              </a:rPr>
              <a:t> orang lain.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9404" y="2550282"/>
            <a:ext cx="31333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solidFill>
                  <a:schemeClr val="bg1"/>
                </a:solidFill>
              </a:rPr>
              <a:t>Menghibur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(</a:t>
            </a:r>
            <a:r>
              <a:rPr lang="en-US" sz="2000" i="1" dirty="0" smtClean="0">
                <a:solidFill>
                  <a:schemeClr val="bg1"/>
                </a:solidFill>
              </a:rPr>
              <a:t>to entertain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95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57200" y="967720"/>
            <a:ext cx="8458200" cy="168023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menciptakan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kerja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bisnis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lingkup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perorangan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jalinan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hubungan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bisnis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berjalan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 pula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jangka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waktu</a:t>
            </a:r>
            <a:r>
              <a:rPr lang="en-US" sz="2000" dirty="0" smtClean="0">
                <a:solidFill>
                  <a:schemeClr val="tx1"/>
                </a:solidFill>
              </a:rPr>
              <a:t> yang lama.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9404" y="645282"/>
            <a:ext cx="3666796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>
                <a:solidFill>
                  <a:schemeClr val="bg1"/>
                </a:solidFill>
              </a:rPr>
              <a:t>M</a:t>
            </a:r>
            <a:r>
              <a:rPr lang="en-US" sz="2000" dirty="0" err="1" smtClean="0">
                <a:solidFill>
                  <a:schemeClr val="bg1"/>
                </a:solidFill>
              </a:rPr>
              <a:t>engolaborasi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i="1" dirty="0" smtClean="0">
                <a:solidFill>
                  <a:schemeClr val="bg1"/>
                </a:solidFill>
              </a:rPr>
              <a:t>to collaborate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3177520"/>
            <a:ext cx="8458200" cy="994430"/>
          </a:xfrm>
          <a:prstGeom prst="roundRect">
            <a:avLst/>
          </a:prstGeom>
          <a:solidFill>
            <a:schemeClr val="bg1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menjembatani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perbedaan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suku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bangsa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upaya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memperkokoh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hubungan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pemerataan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informasi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9404" y="2855082"/>
            <a:ext cx="3438196" cy="484819"/>
          </a:xfrm>
          <a:prstGeom prst="roundRect">
            <a:avLst/>
          </a:prstGeom>
          <a:solidFill>
            <a:srgbClr val="FF0000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f. </a:t>
            </a:r>
            <a:r>
              <a:rPr lang="en-US" sz="2000" dirty="0" err="1" smtClean="0">
                <a:solidFill>
                  <a:schemeClr val="bg1"/>
                </a:solidFill>
              </a:rPr>
              <a:t>Mengintegrasi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i="1" dirty="0" smtClean="0">
                <a:solidFill>
                  <a:schemeClr val="bg1"/>
                </a:solidFill>
              </a:rPr>
              <a:t>to integrate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21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Tipe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Komunikasi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14690" y="1226204"/>
            <a:ext cx="2854040" cy="34651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081466" y="947169"/>
            <a:ext cx="5931923" cy="2971799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402321" y="395251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0760" y="1125763"/>
            <a:ext cx="5215086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Tipe</a:t>
            </a:r>
            <a:r>
              <a:rPr lang="en-US" sz="2000" dirty="0" smtClean="0"/>
              <a:t> </a:t>
            </a:r>
            <a:r>
              <a:rPr lang="en-US" sz="2000" dirty="0" err="1" smtClean="0"/>
              <a:t>komunikasi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dibagi</a:t>
            </a:r>
            <a:r>
              <a:rPr lang="en-US" sz="2000" dirty="0" smtClean="0"/>
              <a:t> </a:t>
            </a:r>
            <a:r>
              <a:rPr lang="en-US" sz="2000" dirty="0" err="1" smtClean="0"/>
              <a:t>menj</a:t>
            </a:r>
            <a:r>
              <a:rPr lang="id-ID" sz="2000" dirty="0" smtClean="0"/>
              <a:t>a</a:t>
            </a:r>
            <a:r>
              <a:rPr lang="en-US" sz="2000" dirty="0" smtClean="0"/>
              <a:t>di </a:t>
            </a:r>
            <a:r>
              <a:rPr lang="en-US" sz="2000" dirty="0" err="1" smtClean="0"/>
              <a:t>empat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, </a:t>
            </a:r>
            <a:r>
              <a:rPr lang="en-US" sz="2000" dirty="0" err="1" smtClean="0"/>
              <a:t>yaitu</a:t>
            </a:r>
            <a:r>
              <a:rPr lang="en-US" sz="2000" dirty="0" smtClean="0"/>
              <a:t>: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dengan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diri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sendiri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intrapersonal communication),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antarpribadi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interpersonal communication</a:t>
            </a:r>
            <a:r>
              <a:rPr lang="en-US" sz="2000" dirty="0" smtClean="0">
                <a:cs typeface="Arial" panose="020B0604020202020204" pitchFamily="34" charset="0"/>
              </a:rPr>
              <a:t>),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publik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public communication</a:t>
            </a:r>
            <a:r>
              <a:rPr lang="en-US" sz="2000" dirty="0" smtClean="0">
                <a:cs typeface="Arial" panose="020B0604020202020204" pitchFamily="34" charset="0"/>
              </a:rPr>
              <a:t>),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endParaRPr lang="en-US" sz="2000" dirty="0">
              <a:cs typeface="Arial" panose="020B0604020202020204" pitchFamily="34" charset="0"/>
            </a:endParaRP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massa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cs typeface="Arial" panose="020B0604020202020204" pitchFamily="34" charset="0"/>
              </a:rPr>
              <a:t>mass communication</a:t>
            </a:r>
            <a:r>
              <a:rPr lang="en-US" sz="2000" dirty="0" smtClean="0">
                <a:cs typeface="Arial" panose="020B0604020202020204" pitchFamily="34" charset="0"/>
              </a:rPr>
              <a:t>).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19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8340" y="805339"/>
            <a:ext cx="8458200" cy="13854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proses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mengambil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keputusan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Jadi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sendiri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10544" y="482901"/>
            <a:ext cx="702845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>
                <a:cs typeface="Arial" panose="020B0604020202020204" pitchFamily="34" charset="0"/>
              </a:rPr>
              <a:t>dengan</a:t>
            </a:r>
            <a:r>
              <a:rPr lang="en-US" sz="2000" dirty="0">
                <a:cs typeface="Arial" panose="020B0604020202020204" pitchFamily="34" charset="0"/>
              </a:rPr>
              <a:t> </a:t>
            </a:r>
            <a:r>
              <a:rPr lang="en-US" sz="2000" dirty="0" err="1">
                <a:cs typeface="Arial" panose="020B0604020202020204" pitchFamily="34" charset="0"/>
              </a:rPr>
              <a:t>diri</a:t>
            </a:r>
            <a:r>
              <a:rPr lang="en-US" sz="2000" dirty="0">
                <a:cs typeface="Arial" panose="020B0604020202020204" pitchFamily="34" charset="0"/>
              </a:rPr>
              <a:t> </a:t>
            </a:r>
            <a:r>
              <a:rPr lang="en-US" sz="2000" dirty="0" err="1">
                <a:cs typeface="Arial" panose="020B0604020202020204" pitchFamily="34" charset="0"/>
              </a:rPr>
              <a:t>sendiri</a:t>
            </a:r>
            <a:r>
              <a:rPr lang="en-US" sz="2000" dirty="0">
                <a:cs typeface="Arial" panose="020B0604020202020204" pitchFamily="34" charset="0"/>
              </a:rPr>
              <a:t> (</a:t>
            </a:r>
            <a:r>
              <a:rPr lang="en-US" sz="2000" i="1" dirty="0">
                <a:cs typeface="Arial" panose="020B0604020202020204" pitchFamily="34" charset="0"/>
              </a:rPr>
              <a:t>intrapersonal communication</a:t>
            </a:r>
            <a:r>
              <a:rPr lang="en-US" sz="2000" dirty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48340" y="2796520"/>
            <a:ext cx="8458200" cy="137543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Proses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berlangsung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antara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dua</a:t>
            </a:r>
            <a:r>
              <a:rPr lang="en-US" sz="2000" dirty="0" smtClean="0">
                <a:solidFill>
                  <a:schemeClr val="tx1"/>
                </a:solidFill>
              </a:rPr>
              <a:t> orang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lebih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face to face</a:t>
            </a:r>
            <a:r>
              <a:rPr lang="en-US" sz="2000" dirty="0" smtClean="0">
                <a:solidFill>
                  <a:schemeClr val="tx1"/>
                </a:solidFill>
              </a:rPr>
              <a:t>) yang </a:t>
            </a:r>
            <a:r>
              <a:rPr lang="en-US" sz="2000" dirty="0" err="1" smtClean="0">
                <a:solidFill>
                  <a:schemeClr val="tx1"/>
                </a:solidFill>
              </a:rPr>
              <a:t>terbagi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dua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macam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diadik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komunikasi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kelompok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kecil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0544" y="2474082"/>
            <a:ext cx="6342656" cy="484819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</a:t>
            </a:r>
            <a:r>
              <a:rPr lang="en-US" sz="2000" dirty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Komunikasi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>
                <a:cs typeface="Arial" panose="020B0604020202020204" pitchFamily="34" charset="0"/>
              </a:rPr>
              <a:t>antarpribadi</a:t>
            </a:r>
            <a:r>
              <a:rPr lang="en-US" sz="2000" dirty="0">
                <a:cs typeface="Arial" panose="020B0604020202020204" pitchFamily="34" charset="0"/>
              </a:rPr>
              <a:t> (</a:t>
            </a:r>
            <a:r>
              <a:rPr lang="en-US" sz="2000" i="1" dirty="0">
                <a:cs typeface="Arial" panose="020B0604020202020204" pitchFamily="34" charset="0"/>
              </a:rPr>
              <a:t>interpersonal communication</a:t>
            </a:r>
            <a:r>
              <a:rPr lang="en-US" sz="2000" dirty="0">
                <a:cs typeface="Arial" panose="020B0604020202020204" pitchFamily="34" charset="0"/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417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</TotalTime>
  <Words>2242</Words>
  <Application>Microsoft Office PowerPoint</Application>
  <PresentationFormat>On-screen Show (16:9)</PresentationFormat>
  <Paragraphs>198</Paragraphs>
  <Slides>45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Puspa Rini</cp:lastModifiedBy>
  <cp:revision>133</cp:revision>
  <dcterms:created xsi:type="dcterms:W3CDTF">2022-01-17T01:37:52Z</dcterms:created>
  <dcterms:modified xsi:type="dcterms:W3CDTF">2023-03-30T03:32:28Z</dcterms:modified>
</cp:coreProperties>
</file>